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  <p:sldMasterId id="2147483693" r:id="rId2"/>
  </p:sldMasterIdLst>
  <p:notesMasterIdLst>
    <p:notesMasterId r:id="rId25"/>
  </p:notesMasterIdLst>
  <p:handoutMasterIdLst>
    <p:handoutMasterId r:id="rId26"/>
  </p:handoutMasterIdLst>
  <p:sldIdLst>
    <p:sldId id="438" r:id="rId3"/>
    <p:sldId id="499" r:id="rId4"/>
    <p:sldId id="510" r:id="rId5"/>
    <p:sldId id="470" r:id="rId6"/>
    <p:sldId id="447" r:id="rId7"/>
    <p:sldId id="476" r:id="rId8"/>
    <p:sldId id="480" r:id="rId9"/>
    <p:sldId id="498" r:id="rId10"/>
    <p:sldId id="513" r:id="rId11"/>
    <p:sldId id="494" r:id="rId12"/>
    <p:sldId id="500" r:id="rId13"/>
    <p:sldId id="501" r:id="rId14"/>
    <p:sldId id="502" r:id="rId15"/>
    <p:sldId id="503" r:id="rId16"/>
    <p:sldId id="512" r:id="rId17"/>
    <p:sldId id="504" r:id="rId18"/>
    <p:sldId id="505" r:id="rId19"/>
    <p:sldId id="506" r:id="rId20"/>
    <p:sldId id="507" r:id="rId21"/>
    <p:sldId id="511" r:id="rId22"/>
    <p:sldId id="509" r:id="rId23"/>
    <p:sldId id="508" r:id="rId24"/>
  </p:sldIdLst>
  <p:sldSz cx="9144000" cy="6858000" type="screen4x3"/>
  <p:notesSz cx="6669088" cy="97536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101"/>
    <a:srgbClr val="C00000"/>
    <a:srgbClr val="FF0000"/>
    <a:srgbClr val="00FF00"/>
    <a:srgbClr val="CC00FF"/>
    <a:srgbClr val="003B74"/>
    <a:srgbClr val="8ECBDF"/>
    <a:srgbClr val="8FB0D3"/>
    <a:srgbClr val="00A2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>
        <p:scale>
          <a:sx n="66" d="100"/>
          <a:sy n="66" d="100"/>
        </p:scale>
        <p:origin x="-151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942"/>
    </p:cViewPr>
  </p:sorterViewPr>
  <p:notesViewPr>
    <p:cSldViewPr snapToGrid="0">
      <p:cViewPr varScale="1">
        <p:scale>
          <a:sx n="64" d="100"/>
          <a:sy n="64" d="100"/>
        </p:scale>
        <p:origin x="-3396" y="-120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423" y="1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65374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423" y="9265374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</a:defRPr>
            </a:lvl1pPr>
          </a:lstStyle>
          <a:p>
            <a:fld id="{18C2CF0C-E680-4762-816B-7752E97B55A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9469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423" y="1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1838"/>
            <a:ext cx="4875212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316" y="4632688"/>
            <a:ext cx="4890457" cy="438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65374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423" y="9265374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79" tIns="44890" rIns="89779" bIns="4489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</a:defRPr>
            </a:lvl1pPr>
          </a:lstStyle>
          <a:p>
            <a:fld id="{68A71A08-BDB0-4ADE-ACBA-70FFB3E2C5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386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1A08-BDB0-4ADE-ACBA-70FFB3E2C5EE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2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289143" cy="698137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18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8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44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8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87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1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8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30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1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5" y="75600"/>
            <a:ext cx="7160400" cy="10668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5513" y="1828800"/>
            <a:ext cx="7146949" cy="3506400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666158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46649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292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659688" cy="106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925513" y="2286000"/>
            <a:ext cx="7648575" cy="3048000"/>
          </a:xfrm>
        </p:spPr>
        <p:txBody>
          <a:bodyPr/>
          <a:lstStyle/>
          <a:p>
            <a:pPr lvl="0"/>
            <a:endParaRPr lang="nl-NL" noProof="0" smtClean="0"/>
          </a:p>
        </p:txBody>
      </p:sp>
    </p:spTree>
    <p:extLst>
      <p:ext uri="{BB962C8B-B14F-4D97-AF65-F5344CB8AC3E}">
        <p14:creationId xmlns:p14="http://schemas.microsoft.com/office/powerpoint/2010/main" val="37367558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50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8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19/05/2016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4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76200"/>
            <a:ext cx="76596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614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1828800"/>
            <a:ext cx="76485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86" r:id="rId2"/>
    <p:sldLayoutId id="2147483687" r:id="rId3"/>
    <p:sldLayoutId id="2147483688" r:id="rId4"/>
    <p:sldLayoutId id="2147483689" r:id="rId5"/>
    <p:sldLayoutId id="2147483691" r:id="rId6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marL="857250" indent="-857250" algn="l" rtl="0" eaLnBrk="0" fontAlgn="base" hangingPunct="0">
        <a:spcBef>
          <a:spcPct val="0"/>
        </a:spcBef>
        <a:spcAft>
          <a:spcPct val="0"/>
        </a:spcAft>
        <a:defRPr sz="3300" spc="50" baseline="0">
          <a:solidFill>
            <a:schemeClr val="bg1"/>
          </a:solidFill>
          <a:latin typeface="Tahoma"/>
          <a:ea typeface="MS PGothic" pitchFamily="34" charset="-128"/>
          <a:cs typeface="ＭＳ Ｐゴシック" charset="0"/>
        </a:defRPr>
      </a:lvl1pPr>
      <a:lvl2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ahoma" charset="0"/>
          <a:ea typeface="MS PGothic" pitchFamily="34" charset="-128"/>
          <a:cs typeface="ＭＳ Ｐゴシック" charset="0"/>
        </a:defRPr>
      </a:lvl2pPr>
      <a:lvl3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ahoma" charset="0"/>
          <a:ea typeface="MS PGothic" pitchFamily="34" charset="-128"/>
          <a:cs typeface="ＭＳ Ｐゴシック" charset="0"/>
        </a:defRPr>
      </a:lvl3pPr>
      <a:lvl4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ahoma" charset="0"/>
          <a:ea typeface="MS PGothic" pitchFamily="34" charset="-128"/>
          <a:cs typeface="ＭＳ Ｐゴシック" charset="0"/>
        </a:defRPr>
      </a:lvl4pPr>
      <a:lvl5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ahoma" charset="0"/>
          <a:ea typeface="MS PGothic" pitchFamily="34" charset="-128"/>
          <a:cs typeface="ＭＳ Ｐゴシック" charset="0"/>
        </a:defRPr>
      </a:lvl5pPr>
      <a:lvl6pPr marL="13144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2000" spc="50" baseline="0">
          <a:solidFill>
            <a:schemeClr val="bg1"/>
          </a:solidFill>
          <a:latin typeface="+mn-lt"/>
          <a:ea typeface="MS PGothic" pitchFamily="34" charset="-128"/>
          <a:cs typeface="ＭＳ Ｐゴシック" charset="0"/>
        </a:defRPr>
      </a:lvl1pPr>
      <a:lvl2pPr marL="576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pc="50" baseline="0">
          <a:solidFill>
            <a:schemeClr val="bg1"/>
          </a:solidFill>
          <a:latin typeface="+mn-lt"/>
          <a:ea typeface="MS PGothic" pitchFamily="34" charset="-128"/>
        </a:defRPr>
      </a:lvl2pPr>
      <a:lvl3pPr marL="957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600" spc="50" baseline="0">
          <a:solidFill>
            <a:schemeClr val="bg1"/>
          </a:solidFill>
          <a:latin typeface="+mn-lt"/>
          <a:ea typeface="MS PGothic" pitchFamily="34" charset="-128"/>
        </a:defRPr>
      </a:lvl3pPr>
      <a:lvl4pPr marL="1338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400" spc="50" baseline="0">
          <a:solidFill>
            <a:schemeClr val="bg1"/>
          </a:solidFill>
          <a:latin typeface="+mn-lt"/>
          <a:ea typeface="MS PGothic" pitchFamily="34" charset="-128"/>
        </a:defRPr>
      </a:lvl4pPr>
      <a:lvl5pPr marL="1719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 spc="50" baseline="0">
          <a:solidFill>
            <a:schemeClr val="bg1"/>
          </a:solidFill>
          <a:latin typeface="+mn-lt"/>
          <a:ea typeface="MS PGothic" pitchFamily="34" charset="-128"/>
        </a:defRPr>
      </a:lvl5pPr>
      <a:lvl6pPr marL="21764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74BD252-1B03-421B-8CEA-750DC98E4466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19/05/2016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23E39F-C97B-49D3-9B22-26C3D63AF9B9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7888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907" y="0"/>
            <a:ext cx="103231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351" y="447994"/>
            <a:ext cx="5733749" cy="120032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Inconsistencies 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among </a:t>
            </a:r>
            <a:endParaRPr lang="en-US" sz="3600" dirty="0" smtClean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spectral </a:t>
            </a: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robustness </a:t>
            </a: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metrics</a:t>
            </a:r>
            <a:endParaRPr lang="en-GB" sz="36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6626" y="6125027"/>
            <a:ext cx="63898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 </a:t>
            </a:r>
            <a:r>
              <a:rPr lang="en-US" dirty="0">
                <a:solidFill>
                  <a:srgbClr val="C00000"/>
                </a:solidFill>
              </a:rPr>
              <a:t>honor </a:t>
            </a:r>
            <a:r>
              <a:rPr lang="en-US" dirty="0" smtClean="0">
                <a:solidFill>
                  <a:srgbClr val="C00000"/>
                </a:solidFill>
              </a:rPr>
              <a:t>of the 75</a:t>
            </a:r>
            <a:r>
              <a:rPr lang="en-US" baseline="30000" dirty="0" smtClean="0">
                <a:solidFill>
                  <a:srgbClr val="C00000"/>
                </a:solidFill>
              </a:rPr>
              <a:t>th</a:t>
            </a:r>
            <a:r>
              <a:rPr lang="en-US" dirty="0" smtClean="0">
                <a:solidFill>
                  <a:srgbClr val="C00000"/>
                </a:solidFill>
              </a:rPr>
              <a:t> birthday of </a:t>
            </a:r>
            <a:r>
              <a:rPr lang="en-US" dirty="0" err="1" smtClean="0">
                <a:solidFill>
                  <a:srgbClr val="C00000"/>
                </a:solidFill>
              </a:rPr>
              <a:t>Dragoš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Cvetković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5450" y="1987756"/>
            <a:ext cx="2122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Robert Kooij</a:t>
            </a:r>
            <a:endParaRPr lang="en-GB" sz="28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8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9826" y="242596"/>
            <a:ext cx="5680594" cy="107721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Quantify Robustness Through </a:t>
            </a:r>
          </a:p>
          <a:p>
            <a:pPr algn="ctr"/>
            <a:r>
              <a:rPr lang="en-GB" sz="3200" dirty="0" smtClean="0"/>
              <a:t>Spectral </a:t>
            </a:r>
            <a:r>
              <a:rPr lang="en-GB" sz="3200" dirty="0" smtClean="0"/>
              <a:t>Graph Metrics</a:t>
            </a:r>
            <a:endParaRPr lang="en-GB" sz="32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038225" y="1789112"/>
            <a:ext cx="7648575" cy="4476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Spread of malware (malicious software)</a:t>
            </a:r>
          </a:p>
          <a:p>
            <a:pPr fontAlgn="auto">
              <a:spcAft>
                <a:spcPts val="0"/>
              </a:spcAft>
              <a:defRPr/>
            </a:pPr>
            <a:endParaRPr lang="en-GB" dirty="0" smtClean="0"/>
          </a:p>
          <a:p>
            <a:pPr lvl="1" fontAlgn="auto">
              <a:spcAft>
                <a:spcPts val="0"/>
              </a:spcAft>
              <a:defRPr/>
            </a:pPr>
            <a:endParaRPr lang="en-GB" dirty="0" smtClean="0"/>
          </a:p>
          <a:p>
            <a:pPr marL="0" indent="0" fontAlgn="auto">
              <a:spcAft>
                <a:spcPts val="0"/>
              </a:spcAft>
              <a:buFont typeface="Times" pitchFamily="18" charset="0"/>
              <a:buNone/>
              <a:defRPr/>
            </a:pPr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15980" y="2984747"/>
            <a:ext cx="3759200" cy="5699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Times" pitchFamily="18" charset="0"/>
              <a:buNone/>
            </a:pPr>
            <a:r>
              <a:rPr lang="nl-NL" altLang="nl-NL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Infection</a:t>
            </a:r>
            <a:r>
              <a:rPr lang="nl-NL" alt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altLang="nl-NL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</a:t>
            </a:r>
            <a:r>
              <a:rPr lang="nl-NL" alt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link: </a:t>
            </a:r>
            <a:r>
              <a:rPr lang="nl-NL" alt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</a:t>
            </a: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6357312" y="3806721"/>
            <a:ext cx="2901572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2000" dirty="0" err="1">
                <a:sym typeface="Symbol" pitchFamily="18" charset="2"/>
              </a:rPr>
              <a:t>Curing</a:t>
            </a:r>
            <a:r>
              <a:rPr lang="nl-NL" altLang="nl-NL" sz="2000" dirty="0">
                <a:sym typeface="Symbol" pitchFamily="18" charset="2"/>
              </a:rPr>
              <a:t> </a:t>
            </a:r>
            <a:r>
              <a:rPr lang="nl-NL" altLang="nl-NL" sz="2000" dirty="0" err="1">
                <a:sym typeface="Symbol" pitchFamily="18" charset="2"/>
              </a:rPr>
              <a:t>rate</a:t>
            </a:r>
            <a:r>
              <a:rPr lang="nl-NL" altLang="nl-NL" sz="2000" dirty="0">
                <a:sym typeface="Symbol" pitchFamily="18" charset="2"/>
              </a:rPr>
              <a:t> per node: 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747011" y="6208032"/>
            <a:ext cx="4184720" cy="4254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lIns="0" rIns="0"/>
          <a:lstStyle>
            <a:lvl1pPr marL="342900" indent="-3429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altLang="nl-NL" sz="2000" dirty="0" smtClean="0">
                <a:sym typeface="Symbol"/>
              </a:rPr>
              <a:t>  </a:t>
            </a:r>
            <a:r>
              <a:rPr lang="nl-NL" altLang="nl-NL" sz="2200" dirty="0" smtClean="0">
                <a:sym typeface="Symbol"/>
              </a:rPr>
              <a:t>s=</a:t>
            </a:r>
            <a:r>
              <a:rPr lang="nl-NL" altLang="nl-NL" sz="2200" dirty="0" smtClean="0">
                <a:sym typeface="Symbol" pitchFamily="18" charset="2"/>
              </a:rPr>
              <a:t>/: </a:t>
            </a:r>
            <a:r>
              <a:rPr lang="nl-NL" altLang="nl-NL" sz="2200" dirty="0" err="1" smtClean="0">
                <a:sym typeface="Symbol" pitchFamily="18" charset="2"/>
              </a:rPr>
              <a:t>effective</a:t>
            </a:r>
            <a:r>
              <a:rPr lang="nl-NL" altLang="nl-NL" sz="2200" dirty="0" smtClean="0">
                <a:sym typeface="Symbol" pitchFamily="18" charset="2"/>
              </a:rPr>
              <a:t> </a:t>
            </a:r>
            <a:r>
              <a:rPr lang="nl-NL" altLang="nl-NL" sz="2200" dirty="0" err="1" smtClean="0">
                <a:sym typeface="Symbol" pitchFamily="18" charset="2"/>
              </a:rPr>
              <a:t>spreading</a:t>
            </a:r>
            <a:r>
              <a:rPr lang="nl-NL" altLang="nl-NL" sz="2200" dirty="0" smtClean="0">
                <a:sym typeface="Symbol" pitchFamily="18" charset="2"/>
              </a:rPr>
              <a:t> </a:t>
            </a:r>
            <a:r>
              <a:rPr lang="nl-NL" altLang="nl-NL" sz="2200" dirty="0" err="1" smtClean="0">
                <a:sym typeface="Symbol" pitchFamily="18" charset="2"/>
              </a:rPr>
              <a:t>rate</a:t>
            </a:r>
            <a:r>
              <a:rPr lang="nl-NL" altLang="nl-NL" sz="2200" dirty="0" smtClean="0">
                <a:sym typeface="Symbol" pitchFamily="18" charset="2"/>
              </a:rPr>
              <a:t> </a:t>
            </a:r>
          </a:p>
          <a:p>
            <a:pPr eaLnBrk="1" hangingPunct="1">
              <a:defRPr/>
            </a:pPr>
            <a:endParaRPr lang="nl-NL" altLang="nl-NL" sz="2000" dirty="0" smtClean="0">
              <a:sym typeface="Symbol" pitchFamily="18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19539" y="2626922"/>
            <a:ext cx="3508375" cy="3317875"/>
            <a:chOff x="2719539" y="2626922"/>
            <a:chExt cx="3508375" cy="3317875"/>
          </a:xfrm>
        </p:grpSpPr>
        <p:sp>
          <p:nvSpPr>
            <p:cNvPr id="5" name="Line 10"/>
            <p:cNvSpPr>
              <a:spLocks noChangeShapeType="1"/>
            </p:cNvSpPr>
            <p:nvPr/>
          </p:nvSpPr>
          <p:spPr bwMode="auto">
            <a:xfrm flipV="1">
              <a:off x="2916500" y="3070131"/>
              <a:ext cx="1354110" cy="11364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V="1">
              <a:off x="5347743" y="4361379"/>
              <a:ext cx="454242" cy="118601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V="1">
              <a:off x="3897615" y="5631580"/>
              <a:ext cx="1399657" cy="123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V="1">
              <a:off x="3880381" y="4206627"/>
              <a:ext cx="1733260" cy="123677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3733890" y="3139459"/>
              <a:ext cx="805080" cy="221109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 flipH="1" flipV="1">
              <a:off x="4692846" y="3219931"/>
              <a:ext cx="654897" cy="233613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Oval 2"/>
            <p:cNvSpPr>
              <a:spLocks noChangeArrowheads="1"/>
            </p:cNvSpPr>
            <p:nvPr/>
          </p:nvSpPr>
          <p:spPr bwMode="auto">
            <a:xfrm>
              <a:off x="2719539" y="3659425"/>
              <a:ext cx="787846" cy="72919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76200" algn="ctr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5440068" y="3763418"/>
              <a:ext cx="787846" cy="72919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762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20" name="Oval 26"/>
            <p:cNvSpPr>
              <a:spLocks noChangeArrowheads="1"/>
            </p:cNvSpPr>
            <p:nvPr/>
          </p:nvSpPr>
          <p:spPr bwMode="auto">
            <a:xfrm>
              <a:off x="4957513" y="5206941"/>
              <a:ext cx="787846" cy="730428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76200" algn="ctr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21" name="Oval 27"/>
            <p:cNvSpPr>
              <a:spLocks noChangeArrowheads="1"/>
            </p:cNvSpPr>
            <p:nvPr/>
          </p:nvSpPr>
          <p:spPr bwMode="auto">
            <a:xfrm>
              <a:off x="3339967" y="5215608"/>
              <a:ext cx="787846" cy="729189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76200" algn="ctr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22" name="Oval 28"/>
            <p:cNvSpPr>
              <a:spLocks noChangeArrowheads="1"/>
            </p:cNvSpPr>
            <p:nvPr/>
          </p:nvSpPr>
          <p:spPr bwMode="auto">
            <a:xfrm>
              <a:off x="4168437" y="2626922"/>
              <a:ext cx="787846" cy="730428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762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</p:grpSp>
    </p:spTree>
    <p:extLst>
      <p:ext uri="{BB962C8B-B14F-4D97-AF65-F5344CB8AC3E}">
        <p14:creationId xmlns:p14="http://schemas.microsoft.com/office/powerpoint/2010/main" val="338629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5848" y="841829"/>
            <a:ext cx="3919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Epidemic threshold </a:t>
            </a:r>
            <a:r>
              <a:rPr lang="en-GB" sz="2800" dirty="0" err="1" smtClean="0"/>
              <a:t>s</a:t>
            </a:r>
            <a:r>
              <a:rPr lang="en-GB" sz="2800" baseline="-25000" dirty="0" err="1" smtClean="0"/>
              <a:t>c</a:t>
            </a:r>
            <a:endParaRPr lang="en-GB" sz="28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380428" y="1883566"/>
            <a:ext cx="7618432" cy="1302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Effective spreading rate </a:t>
            </a:r>
            <a:r>
              <a:rPr lang="en-GB" sz="2400" dirty="0" smtClean="0">
                <a:sym typeface="Symbol"/>
              </a:rPr>
              <a:t> </a:t>
            </a:r>
            <a:r>
              <a:rPr lang="en-GB" sz="2400" dirty="0" err="1" smtClean="0"/>
              <a:t>s</a:t>
            </a:r>
            <a:r>
              <a:rPr lang="en-GB" sz="2400" baseline="-25000" dirty="0" err="1" smtClean="0"/>
              <a:t>c</a:t>
            </a:r>
            <a:r>
              <a:rPr lang="en-GB" sz="2400" dirty="0" smtClean="0"/>
              <a:t>  	</a:t>
            </a:r>
            <a:r>
              <a:rPr lang="en-GB" sz="2400" dirty="0" smtClean="0">
                <a:sym typeface="Wingdings" panose="05000000000000000000" pitchFamily="2" charset="2"/>
              </a:rPr>
              <a:t>  malware dies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aseline="-25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Effective spreading rate </a:t>
            </a:r>
            <a:r>
              <a:rPr lang="en-GB" sz="2400" dirty="0" smtClean="0">
                <a:sym typeface="Symbol"/>
              </a:rPr>
              <a:t>&gt; </a:t>
            </a:r>
            <a:r>
              <a:rPr lang="en-GB" sz="2400" dirty="0" err="1"/>
              <a:t>s</a:t>
            </a:r>
            <a:r>
              <a:rPr lang="en-GB" sz="2400" baseline="-25000" dirty="0" err="1"/>
              <a:t>c</a:t>
            </a:r>
            <a:r>
              <a:rPr lang="en-GB" sz="2400" dirty="0"/>
              <a:t> </a:t>
            </a:r>
            <a:r>
              <a:rPr lang="en-GB" sz="2400" dirty="0" smtClean="0"/>
              <a:t>	</a:t>
            </a:r>
            <a:r>
              <a:rPr lang="en-GB" sz="2400" dirty="0" smtClean="0">
                <a:sym typeface="Wingdings" panose="05000000000000000000" pitchFamily="2" charset="2"/>
              </a:rPr>
              <a:t>  malware survives</a:t>
            </a:r>
            <a:endParaRPr lang="en-GB" sz="2400" dirty="0">
              <a:sym typeface="Wingdings" panose="05000000000000000000" pitchFamily="2" charset="2"/>
            </a:endParaRPr>
          </a:p>
          <a:p>
            <a:endParaRPr lang="en-GB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69934" y="3326568"/>
                <a:ext cx="3568285" cy="974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GB" sz="28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𝑠𝑝𝑒𝑐𝑡𝑟𝑎𝑙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𝑟𝑎𝑑𝑖𝑢𝑠</m:t>
                          </m:r>
                        </m:den>
                      </m:f>
                    </m:oMath>
                  </m:oMathPara>
                </a14:m>
                <a:endParaRPr lang="en-GB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934" y="3326568"/>
                <a:ext cx="3568285" cy="9743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778010" y="4622816"/>
            <a:ext cx="698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spectral radius</a:t>
            </a:r>
            <a:r>
              <a:rPr lang="en-GB" sz="2000" dirty="0" smtClean="0"/>
              <a:t> = largest eigenvalue adjacency matrix</a:t>
            </a:r>
            <a:endParaRPr lang="en-GB" sz="2000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91" y="5421978"/>
            <a:ext cx="6892972" cy="143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46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4" y="2268294"/>
            <a:ext cx="8680932" cy="1621500"/>
            <a:chOff x="214284" y="2268294"/>
            <a:chExt cx="8680932" cy="16215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5" y="2971312"/>
              <a:ext cx="8680931" cy="918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4" y="2268294"/>
              <a:ext cx="8680931" cy="67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0" y="779518"/>
            <a:ext cx="9043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A. </a:t>
            </a:r>
            <a:r>
              <a:rPr lang="en-US" sz="2000" dirty="0" err="1"/>
              <a:t>Jamakovic</a:t>
            </a:r>
            <a:r>
              <a:rPr lang="en-US" sz="2000" dirty="0"/>
              <a:t>, R.E. Kooij, P. Van Mieghem and E.R. van Dam, Robustness of networks against the spread of viruses: the role of the spectral radius, </a:t>
            </a:r>
            <a:r>
              <a:rPr lang="en-US" sz="2000" i="1" dirty="0" smtClean="0"/>
              <a:t>Proc. </a:t>
            </a:r>
            <a:r>
              <a:rPr lang="en-US" sz="2000" i="1" dirty="0"/>
              <a:t>of the 13th Annual </a:t>
            </a:r>
            <a:r>
              <a:rPr lang="en-US" sz="2000" i="1" dirty="0" err="1" smtClean="0"/>
              <a:t>Symp</a:t>
            </a:r>
            <a:r>
              <a:rPr lang="en-US" sz="2000" i="1" dirty="0" smtClean="0"/>
              <a:t>. </a:t>
            </a:r>
            <a:r>
              <a:rPr lang="en-US" sz="2000" i="1" dirty="0"/>
              <a:t>of the IEEE/CVT Benelux</a:t>
            </a:r>
            <a:r>
              <a:rPr lang="en-US" sz="2000" dirty="0"/>
              <a:t>, </a:t>
            </a:r>
            <a:r>
              <a:rPr lang="en-US" sz="2000" dirty="0" err="1"/>
              <a:t>Liége</a:t>
            </a:r>
            <a:r>
              <a:rPr lang="en-US" sz="2000" dirty="0"/>
              <a:t>, Belgium, </a:t>
            </a:r>
            <a:r>
              <a:rPr lang="en-US" sz="2000" dirty="0" smtClean="0"/>
              <a:t>23-11-2006</a:t>
            </a:r>
            <a:r>
              <a:rPr lang="en-US" sz="2000" dirty="0"/>
              <a:t>. </a:t>
            </a:r>
            <a:endParaRPr lang="nl-NL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0315"/>
            <a:ext cx="9144000" cy="215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65163"/>
            <a:ext cx="8791575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431315" y="2206172"/>
            <a:ext cx="1161143" cy="12267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15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6" y="479039"/>
            <a:ext cx="4668157" cy="594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442858" y="2017486"/>
            <a:ext cx="1161143" cy="12267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2431143" y="1778000"/>
            <a:ext cx="1161143" cy="12267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1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0" y="538389"/>
            <a:ext cx="7911874" cy="525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270173" y="1798517"/>
            <a:ext cx="827313" cy="8733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5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299" y="242596"/>
            <a:ext cx="5739648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Comparing Robustness Metrics</a:t>
            </a:r>
            <a:endParaRPr lang="en-GB" sz="3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873827" y="2249844"/>
            <a:ext cx="2742077" cy="1886726"/>
            <a:chOff x="154214" y="791571"/>
            <a:chExt cx="1755626" cy="110147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9647" y="1324227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154214" y="125221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80160" y="125221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356968" y="125221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765824" y="125224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36144" y="79157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980160" y="174903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" name="Straight Connector 9"/>
            <p:cNvCxnSpPr>
              <a:stCxn id="4" idx="7"/>
              <a:endCxn id="8" idx="2"/>
            </p:cNvCxnSpPr>
            <p:nvPr/>
          </p:nvCxnSpPr>
          <p:spPr>
            <a:xfrm flipV="1">
              <a:off x="277139" y="863579"/>
              <a:ext cx="559005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6" idx="0"/>
              <a:endCxn id="8" idx="3"/>
            </p:cNvCxnSpPr>
            <p:nvPr/>
          </p:nvCxnSpPr>
          <p:spPr>
            <a:xfrm flipV="1">
              <a:off x="603352" y="914496"/>
              <a:ext cx="253883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5" idx="0"/>
              <a:endCxn id="8" idx="4"/>
            </p:cNvCxnSpPr>
            <p:nvPr/>
          </p:nvCxnSpPr>
          <p:spPr>
            <a:xfrm flipH="1" flipV="1">
              <a:off x="908152" y="935587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6" idx="5"/>
              <a:endCxn id="9" idx="1"/>
            </p:cNvCxnSpPr>
            <p:nvPr/>
          </p:nvCxnSpPr>
          <p:spPr>
            <a:xfrm>
              <a:off x="654269" y="1375144"/>
              <a:ext cx="346982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0"/>
              <a:endCxn id="5" idx="4"/>
            </p:cNvCxnSpPr>
            <p:nvPr/>
          </p:nvCxnSpPr>
          <p:spPr>
            <a:xfrm flipV="1">
              <a:off x="1052168" y="1396235"/>
              <a:ext cx="0" cy="35279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7"/>
              <a:endCxn id="6" idx="3"/>
            </p:cNvCxnSpPr>
            <p:nvPr/>
          </p:nvCxnSpPr>
          <p:spPr>
            <a:xfrm flipV="1">
              <a:off x="1103085" y="1375144"/>
              <a:ext cx="274974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31344" y="125221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60533" y="2286405"/>
            <a:ext cx="2743825" cy="1926088"/>
            <a:chOff x="2801626" y="617754"/>
            <a:chExt cx="1755626" cy="1143062"/>
          </a:xfrm>
        </p:grpSpPr>
        <p:cxnSp>
          <p:nvCxnSpPr>
            <p:cNvPr id="19" name="Straight Connector 18"/>
            <p:cNvCxnSpPr>
              <a:stCxn id="20" idx="6"/>
              <a:endCxn id="22" idx="2"/>
            </p:cNvCxnSpPr>
            <p:nvPr/>
          </p:nvCxnSpPr>
          <p:spPr>
            <a:xfrm>
              <a:off x="2945642" y="1150410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2801626" y="107840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004380" y="107840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413236" y="107842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Connector 22"/>
            <p:cNvCxnSpPr>
              <a:stCxn id="20" idx="7"/>
              <a:endCxn id="31" idx="2"/>
            </p:cNvCxnSpPr>
            <p:nvPr/>
          </p:nvCxnSpPr>
          <p:spPr>
            <a:xfrm flipV="1">
              <a:off x="2924551" y="689762"/>
              <a:ext cx="559005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9" idx="0"/>
              <a:endCxn id="31" idx="3"/>
            </p:cNvCxnSpPr>
            <p:nvPr/>
          </p:nvCxnSpPr>
          <p:spPr>
            <a:xfrm flipV="1">
              <a:off x="3250764" y="740679"/>
              <a:ext cx="253883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2" idx="0"/>
              <a:endCxn id="31" idx="4"/>
            </p:cNvCxnSpPr>
            <p:nvPr/>
          </p:nvCxnSpPr>
          <p:spPr>
            <a:xfrm flipH="1" flipV="1">
              <a:off x="3555564" y="761770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2" idx="2"/>
              <a:endCxn id="30" idx="7"/>
            </p:cNvCxnSpPr>
            <p:nvPr/>
          </p:nvCxnSpPr>
          <p:spPr>
            <a:xfrm flipH="1">
              <a:off x="4055297" y="1150435"/>
              <a:ext cx="357939" cy="48745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30" idx="1"/>
              <a:endCxn id="32" idx="5"/>
            </p:cNvCxnSpPr>
            <p:nvPr/>
          </p:nvCxnSpPr>
          <p:spPr>
            <a:xfrm flipH="1" flipV="1">
              <a:off x="3750497" y="1201327"/>
              <a:ext cx="202966" cy="43656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30" idx="0"/>
              <a:endCxn id="21" idx="4"/>
            </p:cNvCxnSpPr>
            <p:nvPr/>
          </p:nvCxnSpPr>
          <p:spPr>
            <a:xfrm flipV="1">
              <a:off x="4004380" y="1222418"/>
              <a:ext cx="72008" cy="39438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3178756" y="107840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932372" y="16168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483556" y="6177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627572" y="107840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9996" y="4905814"/>
            <a:ext cx="2168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Edge connectivity</a:t>
            </a:r>
            <a:endParaRPr lang="en-GB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1072" y="6059701"/>
            <a:ext cx="2638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Algebraic connectivity</a:t>
            </a:r>
            <a:endParaRPr lang="en-GB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4003093" y="4876785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7337405" y="4876785"/>
            <a:ext cx="338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42543" y="6074214"/>
            <a:ext cx="885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0.634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7018976" y="6059701"/>
            <a:ext cx="885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0.586</a:t>
            </a:r>
            <a:endParaRPr lang="en-GB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2598064" y="1872343"/>
            <a:ext cx="0" cy="261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882820" y="1872106"/>
            <a:ext cx="0" cy="2618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98064" y="4488543"/>
            <a:ext cx="7024907" cy="3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-299052" y="5681916"/>
            <a:ext cx="995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94222" y="1870773"/>
            <a:ext cx="995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598064" y="4488543"/>
            <a:ext cx="0" cy="49856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882820" y="4448514"/>
            <a:ext cx="1806" cy="25328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-1104900" y="4490378"/>
            <a:ext cx="36959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138564" y="1875886"/>
            <a:ext cx="0" cy="261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9138564" y="4495700"/>
            <a:ext cx="0" cy="261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-299052" y="6850380"/>
            <a:ext cx="9956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184" y="4488543"/>
            <a:ext cx="0" cy="261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28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3061" y="242596"/>
            <a:ext cx="5234125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Spectral Robustness Metrics</a:t>
            </a:r>
            <a:endParaRPr lang="en-GB" sz="3200" dirty="0"/>
          </a:p>
        </p:txBody>
      </p:sp>
      <p:grpSp>
        <p:nvGrpSpPr>
          <p:cNvPr id="4096" name="Group 4095"/>
          <p:cNvGrpSpPr/>
          <p:nvPr/>
        </p:nvGrpSpPr>
        <p:grpSpPr>
          <a:xfrm>
            <a:off x="4009693" y="1586904"/>
            <a:ext cx="1042759" cy="1281116"/>
            <a:chOff x="3815351" y="1463561"/>
            <a:chExt cx="1203226" cy="1404459"/>
          </a:xfrm>
        </p:grpSpPr>
        <p:sp>
          <p:nvSpPr>
            <p:cNvPr id="6" name="Oval 5"/>
            <p:cNvSpPr/>
            <p:nvPr/>
          </p:nvSpPr>
          <p:spPr>
            <a:xfrm>
              <a:off x="4793641" y="1915939"/>
              <a:ext cx="224936" cy="246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040287" y="2621334"/>
              <a:ext cx="224936" cy="246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350934" y="1463561"/>
              <a:ext cx="224936" cy="246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697644" y="2604021"/>
              <a:ext cx="224936" cy="246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2" name="Straight Connector 11"/>
            <p:cNvCxnSpPr>
              <a:stCxn id="17" idx="7"/>
              <a:endCxn id="9" idx="3"/>
            </p:cNvCxnSpPr>
            <p:nvPr/>
          </p:nvCxnSpPr>
          <p:spPr>
            <a:xfrm flipV="1">
              <a:off x="4007346" y="1674121"/>
              <a:ext cx="376529" cy="30616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6" idx="1"/>
              <a:endCxn id="9" idx="5"/>
            </p:cNvCxnSpPr>
            <p:nvPr/>
          </p:nvCxnSpPr>
          <p:spPr>
            <a:xfrm flipH="1" flipV="1">
              <a:off x="4542929" y="1674121"/>
              <a:ext cx="283653" cy="27794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7" idx="6"/>
              <a:endCxn id="6" idx="2"/>
            </p:cNvCxnSpPr>
            <p:nvPr/>
          </p:nvCxnSpPr>
          <p:spPr>
            <a:xfrm flipV="1">
              <a:off x="4040287" y="2039282"/>
              <a:ext cx="753354" cy="2821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0"/>
              <a:endCxn id="6" idx="4"/>
            </p:cNvCxnSpPr>
            <p:nvPr/>
          </p:nvCxnSpPr>
          <p:spPr>
            <a:xfrm flipV="1">
              <a:off x="4810112" y="2162625"/>
              <a:ext cx="95997" cy="44139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2"/>
              <a:endCxn id="7" idx="6"/>
            </p:cNvCxnSpPr>
            <p:nvPr/>
          </p:nvCxnSpPr>
          <p:spPr>
            <a:xfrm flipH="1">
              <a:off x="4265223" y="2727364"/>
              <a:ext cx="432421" cy="1731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3815351" y="1944158"/>
              <a:ext cx="224936" cy="246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7" y="1429178"/>
            <a:ext cx="2132701" cy="17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42" y="1421612"/>
            <a:ext cx="2733784" cy="17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0" y="3857308"/>
            <a:ext cx="259977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nl-NL" sz="2000" dirty="0"/>
              <a:t> </a:t>
            </a:r>
            <a:r>
              <a:rPr lang="en-US" altLang="nl-NL" sz="2000" dirty="0" smtClean="0"/>
              <a:t>spectral radius</a:t>
            </a:r>
          </a:p>
          <a:p>
            <a:pPr eaLnBrk="1" hangingPunct="1"/>
            <a:endParaRPr lang="en-US" altLang="nl-NL" sz="2000" dirty="0"/>
          </a:p>
        </p:txBody>
      </p: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0" y="6076633"/>
            <a:ext cx="328031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nl-NL" sz="2000" dirty="0"/>
              <a:t> m</a:t>
            </a:r>
            <a:r>
              <a:rPr lang="en-US" altLang="nl-NL" sz="2000" dirty="0" smtClean="0"/>
              <a:t>in-max ratio</a:t>
            </a:r>
            <a:endParaRPr lang="en-US" altLang="nl-NL" sz="2000" dirty="0"/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0" y="4609467"/>
            <a:ext cx="259977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nl-NL" sz="2000" dirty="0"/>
              <a:t> </a:t>
            </a:r>
            <a:r>
              <a:rPr lang="en-US" altLang="nl-NL" sz="2000" dirty="0" smtClean="0"/>
              <a:t>spectral gap</a:t>
            </a:r>
            <a:endParaRPr lang="en-US" altLang="nl-NL" sz="2000" dirty="0"/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0" y="5371783"/>
            <a:ext cx="259977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nl-NL" sz="2000" dirty="0"/>
              <a:t> </a:t>
            </a:r>
            <a:r>
              <a:rPr lang="en-US" altLang="nl-NL" sz="2000" dirty="0" smtClean="0"/>
              <a:t>natural connectivity</a:t>
            </a:r>
            <a:endParaRPr lang="en-US" altLang="nl-NL" sz="2000" dirty="0"/>
          </a:p>
        </p:txBody>
      </p:sp>
      <p:grpSp>
        <p:nvGrpSpPr>
          <p:cNvPr id="4097" name="Group 4096"/>
          <p:cNvGrpSpPr/>
          <p:nvPr/>
        </p:nvGrpSpPr>
        <p:grpSpPr>
          <a:xfrm>
            <a:off x="2909808" y="3933190"/>
            <a:ext cx="1560049" cy="2676843"/>
            <a:chOff x="2909808" y="3933190"/>
            <a:chExt cx="1560049" cy="2676843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808" y="3933190"/>
              <a:ext cx="89535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808" y="4666616"/>
              <a:ext cx="1238250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808" y="5318477"/>
              <a:ext cx="1560049" cy="630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169" y="6076633"/>
              <a:ext cx="1038225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4629149" y="3857308"/>
            <a:ext cx="29241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nl-NL" sz="2000" dirty="0"/>
              <a:t> a</a:t>
            </a:r>
            <a:r>
              <a:rPr lang="en-US" altLang="nl-NL" sz="2000" dirty="0" smtClean="0"/>
              <a:t>lgebraic connectivity</a:t>
            </a:r>
          </a:p>
          <a:p>
            <a:pPr eaLnBrk="1" hangingPunct="1"/>
            <a:endParaRPr lang="en-US" altLang="nl-NL" sz="2000" dirty="0"/>
          </a:p>
        </p:txBody>
      </p:sp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4629150" y="6076633"/>
            <a:ext cx="328031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nl-NL" sz="2000" dirty="0"/>
              <a:t> e</a:t>
            </a:r>
            <a:r>
              <a:rPr lang="en-US" altLang="nl-NL" sz="2000" dirty="0" smtClean="0"/>
              <a:t>igenvalue ratio</a:t>
            </a:r>
            <a:endParaRPr lang="en-US" altLang="nl-NL" sz="2000" dirty="0"/>
          </a:p>
        </p:txBody>
      </p:sp>
      <p:sp>
        <p:nvSpPr>
          <p:cNvPr id="72" name="Rectangle 3"/>
          <p:cNvSpPr>
            <a:spLocks noChangeArrowheads="1"/>
          </p:cNvSpPr>
          <p:nvPr/>
        </p:nvSpPr>
        <p:spPr bwMode="auto">
          <a:xfrm>
            <a:off x="4629150" y="4609467"/>
            <a:ext cx="2599776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nl-NL" sz="2000" dirty="0"/>
              <a:t> </a:t>
            </a:r>
            <a:r>
              <a:rPr lang="en-US" altLang="nl-NL" sz="2000" dirty="0" smtClean="0"/>
              <a:t># of spanning trees</a:t>
            </a:r>
            <a:endParaRPr lang="en-US" altLang="nl-NL" sz="2000" dirty="0"/>
          </a:p>
        </p:txBody>
      </p:sp>
      <p:sp>
        <p:nvSpPr>
          <p:cNvPr id="73" name="Rectangle 3"/>
          <p:cNvSpPr>
            <a:spLocks noChangeArrowheads="1"/>
          </p:cNvSpPr>
          <p:nvPr/>
        </p:nvSpPr>
        <p:spPr bwMode="auto">
          <a:xfrm>
            <a:off x="4629149" y="5371783"/>
            <a:ext cx="35147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nl-NL" sz="2000" dirty="0"/>
              <a:t> </a:t>
            </a:r>
            <a:r>
              <a:rPr lang="en-US" altLang="nl-NL" sz="2000" dirty="0" smtClean="0"/>
              <a:t>effective graph resistance</a:t>
            </a:r>
            <a:endParaRPr lang="en-US" altLang="nl-NL" sz="2000" dirty="0"/>
          </a:p>
        </p:txBody>
      </p:sp>
      <p:grpSp>
        <p:nvGrpSpPr>
          <p:cNvPr id="4108" name="Group 4107"/>
          <p:cNvGrpSpPr/>
          <p:nvPr/>
        </p:nvGrpSpPr>
        <p:grpSpPr>
          <a:xfrm>
            <a:off x="7828968" y="3903980"/>
            <a:ext cx="1292393" cy="2648903"/>
            <a:chOff x="7828968" y="3903980"/>
            <a:chExt cx="1292393" cy="2648903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8968" y="3903980"/>
              <a:ext cx="1038225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1740" y="4530267"/>
              <a:ext cx="1256719" cy="56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092" y="5318477"/>
              <a:ext cx="1271269" cy="562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493" y="6095683"/>
              <a:ext cx="990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670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2" grpId="0"/>
      <p:bldP spid="63" grpId="0"/>
      <p:bldP spid="70" grpId="0"/>
      <p:bldP spid="71" grpId="0"/>
      <p:bldP spid="72" grpId="0"/>
      <p:bldP spid="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525" y="242596"/>
            <a:ext cx="3545201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Considered graphs</a:t>
            </a:r>
            <a:endParaRPr lang="en-GB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002720" y="1454630"/>
            <a:ext cx="1755626" cy="1101477"/>
            <a:chOff x="2555776" y="2989443"/>
            <a:chExt cx="1755626" cy="1101477"/>
          </a:xfrm>
        </p:grpSpPr>
        <p:cxnSp>
          <p:nvCxnSpPr>
            <p:cNvPr id="4" name="Straight Connector 3"/>
            <p:cNvCxnSpPr>
              <a:stCxn id="5" idx="6"/>
              <a:endCxn id="6" idx="2"/>
            </p:cNvCxnSpPr>
            <p:nvPr/>
          </p:nvCxnSpPr>
          <p:spPr>
            <a:xfrm>
              <a:off x="2699792" y="3522099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2555776" y="345009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67386" y="34501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237706" y="298944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381722" y="394690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Connector 8"/>
            <p:cNvCxnSpPr>
              <a:stCxn id="17" idx="0"/>
              <a:endCxn id="7" idx="5"/>
            </p:cNvCxnSpPr>
            <p:nvPr/>
          </p:nvCxnSpPr>
          <p:spPr>
            <a:xfrm flipH="1" flipV="1">
              <a:off x="3360631" y="3112368"/>
              <a:ext cx="469907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5" idx="0"/>
              <a:endCxn id="7" idx="3"/>
            </p:cNvCxnSpPr>
            <p:nvPr/>
          </p:nvCxnSpPr>
          <p:spPr>
            <a:xfrm flipV="1">
              <a:off x="3004914" y="3112368"/>
              <a:ext cx="253883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6" idx="0"/>
              <a:endCxn id="7" idx="4"/>
            </p:cNvCxnSpPr>
            <p:nvPr/>
          </p:nvCxnSpPr>
          <p:spPr>
            <a:xfrm flipH="1" flipV="1">
              <a:off x="3309714" y="3133459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5" idx="5"/>
              <a:endCxn id="8" idx="1"/>
            </p:cNvCxnSpPr>
            <p:nvPr/>
          </p:nvCxnSpPr>
          <p:spPr>
            <a:xfrm>
              <a:off x="3055831" y="3573016"/>
              <a:ext cx="346982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8" idx="0"/>
              <a:endCxn id="16" idx="4"/>
            </p:cNvCxnSpPr>
            <p:nvPr/>
          </p:nvCxnSpPr>
          <p:spPr>
            <a:xfrm flipV="1">
              <a:off x="3453730" y="3594107"/>
              <a:ext cx="0" cy="35279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8" idx="7"/>
              <a:endCxn id="17" idx="3"/>
            </p:cNvCxnSpPr>
            <p:nvPr/>
          </p:nvCxnSpPr>
          <p:spPr>
            <a:xfrm flipV="1">
              <a:off x="3504647" y="3573016"/>
              <a:ext cx="274974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2932906" y="345009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381722" y="345009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758530" y="345009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95971" y="1465479"/>
            <a:ext cx="1755626" cy="1101477"/>
            <a:chOff x="4988772" y="280006"/>
            <a:chExt cx="1755626" cy="1101477"/>
          </a:xfrm>
        </p:grpSpPr>
        <p:cxnSp>
          <p:nvCxnSpPr>
            <p:cNvPr id="19" name="Straight Connector 18"/>
            <p:cNvCxnSpPr>
              <a:stCxn id="20" idx="6"/>
              <a:endCxn id="22" idx="2"/>
            </p:cNvCxnSpPr>
            <p:nvPr/>
          </p:nvCxnSpPr>
          <p:spPr>
            <a:xfrm>
              <a:off x="5132788" y="812662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4988772" y="7406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191526" y="7406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600382" y="74067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814718" y="123746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/>
            <p:cNvCxnSpPr>
              <a:stCxn id="20" idx="7"/>
              <a:endCxn id="32" idx="2"/>
            </p:cNvCxnSpPr>
            <p:nvPr/>
          </p:nvCxnSpPr>
          <p:spPr>
            <a:xfrm flipV="1">
              <a:off x="5111697" y="352014"/>
              <a:ext cx="559005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0" idx="0"/>
              <a:endCxn id="32" idx="3"/>
            </p:cNvCxnSpPr>
            <p:nvPr/>
          </p:nvCxnSpPr>
          <p:spPr>
            <a:xfrm flipV="1">
              <a:off x="5437910" y="402931"/>
              <a:ext cx="253883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31" idx="0"/>
              <a:endCxn id="32" idx="4"/>
            </p:cNvCxnSpPr>
            <p:nvPr/>
          </p:nvCxnSpPr>
          <p:spPr>
            <a:xfrm flipH="1" flipV="1">
              <a:off x="5742710" y="424022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5"/>
              <a:endCxn id="23" idx="1"/>
            </p:cNvCxnSpPr>
            <p:nvPr/>
          </p:nvCxnSpPr>
          <p:spPr>
            <a:xfrm>
              <a:off x="5111697" y="863579"/>
              <a:ext cx="724112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3" idx="0"/>
              <a:endCxn id="31" idx="4"/>
            </p:cNvCxnSpPr>
            <p:nvPr/>
          </p:nvCxnSpPr>
          <p:spPr>
            <a:xfrm flipV="1">
              <a:off x="5886726" y="884670"/>
              <a:ext cx="0" cy="35279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3" idx="7"/>
              <a:endCxn id="21" idx="3"/>
            </p:cNvCxnSpPr>
            <p:nvPr/>
          </p:nvCxnSpPr>
          <p:spPr>
            <a:xfrm flipV="1">
              <a:off x="5937643" y="863579"/>
              <a:ext cx="274974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365902" y="7406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814718" y="7406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670702" y="28000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35893" y="1465479"/>
            <a:ext cx="1755626" cy="1101477"/>
            <a:chOff x="154214" y="791571"/>
            <a:chExt cx="1755626" cy="1101477"/>
          </a:xfrm>
        </p:grpSpPr>
        <p:grpSp>
          <p:nvGrpSpPr>
            <p:cNvPr id="34" name="Group 33"/>
            <p:cNvGrpSpPr/>
            <p:nvPr/>
          </p:nvGrpSpPr>
          <p:grpSpPr>
            <a:xfrm>
              <a:off x="154214" y="791571"/>
              <a:ext cx="1755626" cy="978552"/>
              <a:chOff x="154214" y="791571"/>
              <a:chExt cx="1755626" cy="978552"/>
            </a:xfrm>
          </p:grpSpPr>
          <p:cxnSp>
            <p:nvCxnSpPr>
              <p:cNvPr id="36" name="Straight Connector 35"/>
              <p:cNvCxnSpPr>
                <a:stCxn id="37" idx="6"/>
                <a:endCxn id="39" idx="2"/>
              </p:cNvCxnSpPr>
              <p:nvPr/>
            </p:nvCxnSpPr>
            <p:spPr>
              <a:xfrm>
                <a:off x="298230" y="1324227"/>
                <a:ext cx="1467594" cy="25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154214" y="1252219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356968" y="1252219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765824" y="1252244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0" name="Straight Connector 39"/>
              <p:cNvCxnSpPr>
                <a:stCxn id="37" idx="7"/>
                <a:endCxn id="48" idx="2"/>
              </p:cNvCxnSpPr>
              <p:nvPr/>
            </p:nvCxnSpPr>
            <p:spPr>
              <a:xfrm flipV="1">
                <a:off x="277139" y="863579"/>
                <a:ext cx="559005" cy="409731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46" idx="0"/>
                <a:endCxn id="48" idx="3"/>
              </p:cNvCxnSpPr>
              <p:nvPr/>
            </p:nvCxnSpPr>
            <p:spPr>
              <a:xfrm flipV="1">
                <a:off x="603352" y="914496"/>
                <a:ext cx="253883" cy="337723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47" idx="0"/>
                <a:endCxn id="48" idx="4"/>
              </p:cNvCxnSpPr>
              <p:nvPr/>
            </p:nvCxnSpPr>
            <p:spPr>
              <a:xfrm flipH="1" flipV="1">
                <a:off x="908152" y="935587"/>
                <a:ext cx="144016" cy="316632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46" idx="5"/>
                <a:endCxn id="35" idx="1"/>
              </p:cNvCxnSpPr>
              <p:nvPr/>
            </p:nvCxnSpPr>
            <p:spPr>
              <a:xfrm>
                <a:off x="654269" y="1375144"/>
                <a:ext cx="346982" cy="394979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5" idx="0"/>
                <a:endCxn id="47" idx="4"/>
              </p:cNvCxnSpPr>
              <p:nvPr/>
            </p:nvCxnSpPr>
            <p:spPr>
              <a:xfrm flipV="1">
                <a:off x="1052168" y="1396235"/>
                <a:ext cx="0" cy="352797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5" idx="7"/>
                <a:endCxn id="38" idx="3"/>
              </p:cNvCxnSpPr>
              <p:nvPr/>
            </p:nvCxnSpPr>
            <p:spPr>
              <a:xfrm flipV="1">
                <a:off x="1103085" y="1375144"/>
                <a:ext cx="274974" cy="394979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531344" y="1252219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80160" y="1252219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36144" y="791571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980160" y="174903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573026" y="1465479"/>
            <a:ext cx="1755626" cy="1143062"/>
            <a:chOff x="2801626" y="617754"/>
            <a:chExt cx="1755626" cy="1143062"/>
          </a:xfrm>
        </p:grpSpPr>
        <p:cxnSp>
          <p:nvCxnSpPr>
            <p:cNvPr id="50" name="Straight Connector 49"/>
            <p:cNvCxnSpPr>
              <a:stCxn id="51" idx="6"/>
              <a:endCxn id="63" idx="2"/>
            </p:cNvCxnSpPr>
            <p:nvPr/>
          </p:nvCxnSpPr>
          <p:spPr>
            <a:xfrm>
              <a:off x="2945642" y="1150410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2801626" y="107840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04380" y="107840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/>
            <p:cNvCxnSpPr>
              <a:stCxn id="51" idx="7"/>
              <a:endCxn id="61" idx="2"/>
            </p:cNvCxnSpPr>
            <p:nvPr/>
          </p:nvCxnSpPr>
          <p:spPr>
            <a:xfrm flipV="1">
              <a:off x="2924551" y="689762"/>
              <a:ext cx="559005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9" idx="0"/>
              <a:endCxn id="61" idx="3"/>
            </p:cNvCxnSpPr>
            <p:nvPr/>
          </p:nvCxnSpPr>
          <p:spPr>
            <a:xfrm flipV="1">
              <a:off x="3250764" y="740679"/>
              <a:ext cx="253883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62" idx="0"/>
              <a:endCxn id="61" idx="4"/>
            </p:cNvCxnSpPr>
            <p:nvPr/>
          </p:nvCxnSpPr>
          <p:spPr>
            <a:xfrm flipH="1" flipV="1">
              <a:off x="3555564" y="761770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63" idx="2"/>
              <a:endCxn id="60" idx="7"/>
            </p:cNvCxnSpPr>
            <p:nvPr/>
          </p:nvCxnSpPr>
          <p:spPr>
            <a:xfrm flipH="1">
              <a:off x="4055297" y="1150435"/>
              <a:ext cx="357939" cy="48745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60" idx="1"/>
              <a:endCxn id="62" idx="5"/>
            </p:cNvCxnSpPr>
            <p:nvPr/>
          </p:nvCxnSpPr>
          <p:spPr>
            <a:xfrm flipH="1" flipV="1">
              <a:off x="3750497" y="1201327"/>
              <a:ext cx="202966" cy="43656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0" idx="0"/>
              <a:endCxn id="52" idx="4"/>
            </p:cNvCxnSpPr>
            <p:nvPr/>
          </p:nvCxnSpPr>
          <p:spPr>
            <a:xfrm flipV="1">
              <a:off x="4004380" y="1222418"/>
              <a:ext cx="72008" cy="39438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3178756" y="107840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932372" y="16168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3483556" y="6177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3627572" y="107840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413236" y="107842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422161" y="3354548"/>
            <a:ext cx="1755626" cy="1101477"/>
            <a:chOff x="1422161" y="2763998"/>
            <a:chExt cx="1755626" cy="1101477"/>
          </a:xfrm>
        </p:grpSpPr>
        <p:cxnSp>
          <p:nvCxnSpPr>
            <p:cNvPr id="65" name="Straight Connector 64"/>
            <p:cNvCxnSpPr>
              <a:stCxn id="66" idx="6"/>
              <a:endCxn id="67" idx="2"/>
            </p:cNvCxnSpPr>
            <p:nvPr/>
          </p:nvCxnSpPr>
          <p:spPr>
            <a:xfrm>
              <a:off x="1566177" y="3296654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1422161" y="3224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033771" y="322467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104091" y="276399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cxnSp>
          <p:nvCxnSpPr>
            <p:cNvPr id="69" name="Straight Connector 68"/>
            <p:cNvCxnSpPr>
              <a:stCxn id="77" idx="0"/>
              <a:endCxn id="68" idx="6"/>
            </p:cNvCxnSpPr>
            <p:nvPr/>
          </p:nvCxnSpPr>
          <p:spPr>
            <a:xfrm flipH="1" flipV="1">
              <a:off x="2248107" y="2836006"/>
              <a:ext cx="448816" cy="38864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75" idx="0"/>
              <a:endCxn id="68" idx="3"/>
            </p:cNvCxnSpPr>
            <p:nvPr/>
          </p:nvCxnSpPr>
          <p:spPr>
            <a:xfrm flipV="1">
              <a:off x="1871299" y="2886923"/>
              <a:ext cx="253883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76" idx="0"/>
              <a:endCxn id="68" idx="4"/>
            </p:cNvCxnSpPr>
            <p:nvPr/>
          </p:nvCxnSpPr>
          <p:spPr>
            <a:xfrm flipH="1" flipV="1">
              <a:off x="2176099" y="2908014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6" idx="5"/>
              <a:endCxn id="78" idx="1"/>
            </p:cNvCxnSpPr>
            <p:nvPr/>
          </p:nvCxnSpPr>
          <p:spPr>
            <a:xfrm>
              <a:off x="1545086" y="3347571"/>
              <a:ext cx="724112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78" idx="0"/>
              <a:endCxn id="76" idx="4"/>
            </p:cNvCxnSpPr>
            <p:nvPr/>
          </p:nvCxnSpPr>
          <p:spPr>
            <a:xfrm flipV="1">
              <a:off x="2320115" y="3368662"/>
              <a:ext cx="0" cy="35279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78" idx="7"/>
              <a:endCxn id="67" idx="3"/>
            </p:cNvCxnSpPr>
            <p:nvPr/>
          </p:nvCxnSpPr>
          <p:spPr>
            <a:xfrm flipV="1">
              <a:off x="2371032" y="3347596"/>
              <a:ext cx="683830" cy="39495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1799291" y="3224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48107" y="3224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624915" y="3224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248107" y="372145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798425" y="3354548"/>
            <a:ext cx="1755626" cy="1101477"/>
            <a:chOff x="3798425" y="2763998"/>
            <a:chExt cx="1755626" cy="1101477"/>
          </a:xfrm>
        </p:grpSpPr>
        <p:cxnSp>
          <p:nvCxnSpPr>
            <p:cNvPr id="80" name="Straight Connector 79"/>
            <p:cNvCxnSpPr>
              <a:stCxn id="81" idx="6"/>
              <a:endCxn id="93" idx="2"/>
            </p:cNvCxnSpPr>
            <p:nvPr/>
          </p:nvCxnSpPr>
          <p:spPr>
            <a:xfrm>
              <a:off x="3942441" y="3296654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3798425" y="3224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4175555" y="3224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001179" y="3224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84" name="Straight Connector 83"/>
            <p:cNvCxnSpPr>
              <a:stCxn id="81" idx="7"/>
              <a:endCxn id="91" idx="2"/>
            </p:cNvCxnSpPr>
            <p:nvPr/>
          </p:nvCxnSpPr>
          <p:spPr>
            <a:xfrm flipV="1">
              <a:off x="3921350" y="2836006"/>
              <a:ext cx="559005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93" idx="1"/>
              <a:endCxn id="91" idx="6"/>
            </p:cNvCxnSpPr>
            <p:nvPr/>
          </p:nvCxnSpPr>
          <p:spPr>
            <a:xfrm flipH="1" flipV="1">
              <a:off x="4624371" y="2836006"/>
              <a:ext cx="806755" cy="40975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90" idx="0"/>
              <a:endCxn id="91" idx="4"/>
            </p:cNvCxnSpPr>
            <p:nvPr/>
          </p:nvCxnSpPr>
          <p:spPr>
            <a:xfrm flipH="1" flipV="1">
              <a:off x="4552363" y="2908014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1" idx="5"/>
              <a:endCxn id="92" idx="1"/>
            </p:cNvCxnSpPr>
            <p:nvPr/>
          </p:nvCxnSpPr>
          <p:spPr>
            <a:xfrm>
              <a:off x="3921350" y="3347571"/>
              <a:ext cx="724112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92" idx="0"/>
              <a:endCxn id="90" idx="4"/>
            </p:cNvCxnSpPr>
            <p:nvPr/>
          </p:nvCxnSpPr>
          <p:spPr>
            <a:xfrm flipV="1">
              <a:off x="4696379" y="3368662"/>
              <a:ext cx="0" cy="35279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92" idx="7"/>
              <a:endCxn id="93" idx="3"/>
            </p:cNvCxnSpPr>
            <p:nvPr/>
          </p:nvCxnSpPr>
          <p:spPr>
            <a:xfrm flipV="1">
              <a:off x="4747296" y="3347596"/>
              <a:ext cx="683830" cy="39495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4624371" y="322464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4480355" y="276399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4624371" y="372145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5410035" y="322467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427464" y="3354547"/>
            <a:ext cx="1755626" cy="1101477"/>
            <a:chOff x="6427464" y="2763997"/>
            <a:chExt cx="1755626" cy="1101477"/>
          </a:xfrm>
        </p:grpSpPr>
        <p:cxnSp>
          <p:nvCxnSpPr>
            <p:cNvPr id="95" name="Straight Connector 94"/>
            <p:cNvCxnSpPr>
              <a:stCxn id="96" idx="6"/>
              <a:endCxn id="106" idx="2"/>
            </p:cNvCxnSpPr>
            <p:nvPr/>
          </p:nvCxnSpPr>
          <p:spPr>
            <a:xfrm>
              <a:off x="6571480" y="3296653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6427464" y="322464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804594" y="322464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98" name="Straight Connector 97"/>
            <p:cNvCxnSpPr>
              <a:stCxn id="96" idx="7"/>
              <a:endCxn id="107" idx="2"/>
            </p:cNvCxnSpPr>
            <p:nvPr/>
          </p:nvCxnSpPr>
          <p:spPr>
            <a:xfrm flipV="1">
              <a:off x="6550389" y="2836005"/>
              <a:ext cx="559005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105" idx="0"/>
              <a:endCxn id="107" idx="5"/>
            </p:cNvCxnSpPr>
            <p:nvPr/>
          </p:nvCxnSpPr>
          <p:spPr>
            <a:xfrm flipH="1" flipV="1">
              <a:off x="7232319" y="2886922"/>
              <a:ext cx="469907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04" idx="0"/>
              <a:endCxn id="107" idx="4"/>
            </p:cNvCxnSpPr>
            <p:nvPr/>
          </p:nvCxnSpPr>
          <p:spPr>
            <a:xfrm flipH="1" flipV="1">
              <a:off x="7181402" y="2908013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6" idx="5"/>
              <a:endCxn id="108" idx="1"/>
            </p:cNvCxnSpPr>
            <p:nvPr/>
          </p:nvCxnSpPr>
          <p:spPr>
            <a:xfrm>
              <a:off x="6550389" y="3347570"/>
              <a:ext cx="724112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108" idx="0"/>
              <a:endCxn id="104" idx="4"/>
            </p:cNvCxnSpPr>
            <p:nvPr/>
          </p:nvCxnSpPr>
          <p:spPr>
            <a:xfrm flipV="1">
              <a:off x="7325418" y="3368661"/>
              <a:ext cx="0" cy="35279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08" idx="7"/>
              <a:endCxn id="106" idx="3"/>
            </p:cNvCxnSpPr>
            <p:nvPr/>
          </p:nvCxnSpPr>
          <p:spPr>
            <a:xfrm flipV="1">
              <a:off x="7376335" y="3347595"/>
              <a:ext cx="683830" cy="39495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7253410" y="322464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7630218" y="322464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8039074" y="322467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7109394" y="276399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/>
            <p:cNvSpPr/>
            <p:nvPr/>
          </p:nvSpPr>
          <p:spPr>
            <a:xfrm>
              <a:off x="7253410" y="372145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422161" y="5206449"/>
            <a:ext cx="2020609" cy="1137521"/>
            <a:chOff x="1469926" y="5114649"/>
            <a:chExt cx="2020609" cy="1137521"/>
          </a:xfrm>
        </p:grpSpPr>
        <p:cxnSp>
          <p:nvCxnSpPr>
            <p:cNvPr id="110" name="Straight Connector 109"/>
            <p:cNvCxnSpPr>
              <a:stCxn id="111" idx="6"/>
              <a:endCxn id="139" idx="2"/>
            </p:cNvCxnSpPr>
            <p:nvPr/>
          </p:nvCxnSpPr>
          <p:spPr>
            <a:xfrm>
              <a:off x="1613942" y="5683349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1469926" y="561134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1825965" y="562593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113" name="Straight Connector 112"/>
            <p:cNvCxnSpPr>
              <a:stCxn id="139" idx="0"/>
              <a:endCxn id="140" idx="5"/>
            </p:cNvCxnSpPr>
            <p:nvPr/>
          </p:nvCxnSpPr>
          <p:spPr>
            <a:xfrm flipH="1" flipV="1">
              <a:off x="2274781" y="5273618"/>
              <a:ext cx="878763" cy="33774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37" idx="0"/>
              <a:endCxn id="140" idx="4"/>
            </p:cNvCxnSpPr>
            <p:nvPr/>
          </p:nvCxnSpPr>
          <p:spPr>
            <a:xfrm flipH="1" flipV="1">
              <a:off x="2223864" y="5294709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39" idx="4"/>
              <a:endCxn id="141" idx="6"/>
            </p:cNvCxnSpPr>
            <p:nvPr/>
          </p:nvCxnSpPr>
          <p:spPr>
            <a:xfrm flipH="1">
              <a:off x="2439888" y="5755382"/>
              <a:ext cx="713656" cy="42478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41" idx="0"/>
              <a:endCxn id="137" idx="4"/>
            </p:cNvCxnSpPr>
            <p:nvPr/>
          </p:nvCxnSpPr>
          <p:spPr>
            <a:xfrm flipV="1">
              <a:off x="2367880" y="5755357"/>
              <a:ext cx="0" cy="35279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41" idx="7"/>
              <a:endCxn id="138" idx="3"/>
            </p:cNvCxnSpPr>
            <p:nvPr/>
          </p:nvCxnSpPr>
          <p:spPr>
            <a:xfrm flipV="1">
              <a:off x="2418797" y="5734266"/>
              <a:ext cx="274974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reeform 126"/>
            <p:cNvSpPr/>
            <p:nvPr/>
          </p:nvSpPr>
          <p:spPr>
            <a:xfrm rot="15704504">
              <a:off x="2387512" y="5038358"/>
              <a:ext cx="1026731" cy="1179314"/>
            </a:xfrm>
            <a:custGeom>
              <a:avLst/>
              <a:gdLst>
                <a:gd name="connsiteX0" fmla="*/ 0 w 1571625"/>
                <a:gd name="connsiteY0" fmla="*/ 0 h 685850"/>
                <a:gd name="connsiteX1" fmla="*/ 800100 w 1571625"/>
                <a:gd name="connsiteY1" fmla="*/ 685800 h 685850"/>
                <a:gd name="connsiteX2" fmla="*/ 1571625 w 1571625"/>
                <a:gd name="connsiteY2" fmla="*/ 28575 h 6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1625" h="685850">
                  <a:moveTo>
                    <a:pt x="0" y="0"/>
                  </a:moveTo>
                  <a:cubicBezTo>
                    <a:pt x="269081" y="340519"/>
                    <a:pt x="538163" y="681038"/>
                    <a:pt x="800100" y="685800"/>
                  </a:cubicBezTo>
                  <a:cubicBezTo>
                    <a:pt x="1062038" y="690563"/>
                    <a:pt x="1316831" y="359569"/>
                    <a:pt x="1571625" y="28575"/>
                  </a:cubicBez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Oval 136"/>
            <p:cNvSpPr/>
            <p:nvPr/>
          </p:nvSpPr>
          <p:spPr>
            <a:xfrm>
              <a:off x="2295872" y="561134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2672680" y="561134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3081536" y="561136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2151856" y="515069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Oval 140"/>
            <p:cNvSpPr/>
            <p:nvPr/>
          </p:nvSpPr>
          <p:spPr>
            <a:xfrm>
              <a:off x="2295872" y="610815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3932750" y="5242493"/>
            <a:ext cx="1755626" cy="1101477"/>
            <a:chOff x="3830176" y="5119568"/>
            <a:chExt cx="1755626" cy="1101477"/>
          </a:xfrm>
        </p:grpSpPr>
        <p:cxnSp>
          <p:nvCxnSpPr>
            <p:cNvPr id="109" name="Straight Connector 108"/>
            <p:cNvCxnSpPr>
              <a:stCxn id="118" idx="6"/>
              <a:endCxn id="120" idx="2"/>
            </p:cNvCxnSpPr>
            <p:nvPr/>
          </p:nvCxnSpPr>
          <p:spPr>
            <a:xfrm>
              <a:off x="3974192" y="5652224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3830176" y="55802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4207306" y="55802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5441786" y="558024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121" name="Straight Connector 120"/>
            <p:cNvCxnSpPr>
              <a:stCxn id="118" idx="7"/>
              <a:endCxn id="144" idx="2"/>
            </p:cNvCxnSpPr>
            <p:nvPr/>
          </p:nvCxnSpPr>
          <p:spPr>
            <a:xfrm flipV="1">
              <a:off x="3953101" y="5191576"/>
              <a:ext cx="559005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44" idx="5"/>
              <a:endCxn id="143" idx="1"/>
            </p:cNvCxnSpPr>
            <p:nvPr/>
          </p:nvCxnSpPr>
          <p:spPr>
            <a:xfrm>
              <a:off x="4635031" y="5242493"/>
              <a:ext cx="418990" cy="35881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42" idx="0"/>
              <a:endCxn id="144" idx="4"/>
            </p:cNvCxnSpPr>
            <p:nvPr/>
          </p:nvCxnSpPr>
          <p:spPr>
            <a:xfrm flipH="1" flipV="1">
              <a:off x="4584114" y="5263584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18" idx="5"/>
              <a:endCxn id="145" idx="1"/>
            </p:cNvCxnSpPr>
            <p:nvPr/>
          </p:nvCxnSpPr>
          <p:spPr>
            <a:xfrm>
              <a:off x="3953101" y="5703141"/>
              <a:ext cx="724112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45" idx="0"/>
              <a:endCxn id="142" idx="4"/>
            </p:cNvCxnSpPr>
            <p:nvPr/>
          </p:nvCxnSpPr>
          <p:spPr>
            <a:xfrm flipV="1">
              <a:off x="4728130" y="5724232"/>
              <a:ext cx="0" cy="35279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145" idx="7"/>
              <a:endCxn id="143" idx="3"/>
            </p:cNvCxnSpPr>
            <p:nvPr/>
          </p:nvCxnSpPr>
          <p:spPr>
            <a:xfrm flipV="1">
              <a:off x="4779047" y="5703141"/>
              <a:ext cx="274974" cy="3949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/>
            <p:cNvSpPr/>
            <p:nvPr/>
          </p:nvSpPr>
          <p:spPr>
            <a:xfrm>
              <a:off x="4656122" y="55802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032930" y="5580216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4512106" y="511956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Oval 144"/>
            <p:cNvSpPr/>
            <p:nvPr/>
          </p:nvSpPr>
          <p:spPr>
            <a:xfrm>
              <a:off x="4656122" y="607702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6427464" y="5220684"/>
            <a:ext cx="1755626" cy="1108930"/>
            <a:chOff x="5978996" y="5107285"/>
            <a:chExt cx="1755626" cy="1108930"/>
          </a:xfrm>
        </p:grpSpPr>
        <p:cxnSp>
          <p:nvCxnSpPr>
            <p:cNvPr id="128" name="Straight Connector 127"/>
            <p:cNvCxnSpPr>
              <a:stCxn id="129" idx="6"/>
              <a:endCxn id="130" idx="2"/>
            </p:cNvCxnSpPr>
            <p:nvPr/>
          </p:nvCxnSpPr>
          <p:spPr>
            <a:xfrm>
              <a:off x="6123012" y="5639941"/>
              <a:ext cx="1467594" cy="2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5978996" y="55679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7590606" y="556795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131" name="Straight Connector 130"/>
            <p:cNvCxnSpPr>
              <a:stCxn id="129" idx="7"/>
              <a:endCxn id="149" idx="2"/>
            </p:cNvCxnSpPr>
            <p:nvPr/>
          </p:nvCxnSpPr>
          <p:spPr>
            <a:xfrm flipV="1">
              <a:off x="6101921" y="5179293"/>
              <a:ext cx="559005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46" idx="0"/>
              <a:endCxn id="149" idx="3"/>
            </p:cNvCxnSpPr>
            <p:nvPr/>
          </p:nvCxnSpPr>
          <p:spPr>
            <a:xfrm flipV="1">
              <a:off x="6428134" y="5230210"/>
              <a:ext cx="253883" cy="33772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47" idx="0"/>
              <a:endCxn id="149" idx="4"/>
            </p:cNvCxnSpPr>
            <p:nvPr/>
          </p:nvCxnSpPr>
          <p:spPr>
            <a:xfrm flipH="1" flipV="1">
              <a:off x="6732934" y="5251301"/>
              <a:ext cx="144016" cy="3166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49" idx="6"/>
              <a:endCxn id="148" idx="1"/>
            </p:cNvCxnSpPr>
            <p:nvPr/>
          </p:nvCxnSpPr>
          <p:spPr>
            <a:xfrm>
              <a:off x="6804942" y="5179293"/>
              <a:ext cx="397899" cy="4097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50" idx="1"/>
              <a:endCxn id="129" idx="5"/>
            </p:cNvCxnSpPr>
            <p:nvPr/>
          </p:nvCxnSpPr>
          <p:spPr>
            <a:xfrm flipH="1" flipV="1">
              <a:off x="6101921" y="5690858"/>
              <a:ext cx="275296" cy="4024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50" idx="7"/>
              <a:endCxn id="147" idx="4"/>
            </p:cNvCxnSpPr>
            <p:nvPr/>
          </p:nvCxnSpPr>
          <p:spPr>
            <a:xfrm flipV="1">
              <a:off x="6479051" y="5711949"/>
              <a:ext cx="397899" cy="38134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>
              <a:off x="6356126" y="55679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6804942" y="55679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7181750" y="556793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6660926" y="510728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Oval 149"/>
            <p:cNvSpPr/>
            <p:nvPr/>
          </p:nvSpPr>
          <p:spPr>
            <a:xfrm>
              <a:off x="6356126" y="607219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1128399" y="2613861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G1</a:t>
            </a:r>
            <a:endParaRPr lang="en-GB" sz="1200" dirty="0"/>
          </a:p>
        </p:txBody>
      </p:sp>
      <p:sp>
        <p:nvSpPr>
          <p:cNvPr id="155" name="TextBox 154"/>
          <p:cNvSpPr txBox="1"/>
          <p:nvPr/>
        </p:nvSpPr>
        <p:spPr>
          <a:xfrm>
            <a:off x="3590473" y="2616082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G2</a:t>
            </a:r>
            <a:endParaRPr lang="en-GB" sz="1200" dirty="0"/>
          </a:p>
        </p:txBody>
      </p:sp>
      <p:sp>
        <p:nvSpPr>
          <p:cNvPr id="156" name="TextBox 155"/>
          <p:cNvSpPr txBox="1"/>
          <p:nvPr/>
        </p:nvSpPr>
        <p:spPr>
          <a:xfrm>
            <a:off x="5616368" y="2618935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G3</a:t>
            </a:r>
            <a:endParaRPr lang="en-GB" sz="1200" dirty="0"/>
          </a:p>
        </p:txBody>
      </p:sp>
      <p:sp>
        <p:nvSpPr>
          <p:cNvPr id="157" name="TextBox 156"/>
          <p:cNvSpPr txBox="1"/>
          <p:nvPr/>
        </p:nvSpPr>
        <p:spPr>
          <a:xfrm>
            <a:off x="7688635" y="2621156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G4</a:t>
            </a:r>
            <a:endParaRPr lang="en-GB" sz="1200" dirty="0"/>
          </a:p>
        </p:txBody>
      </p:sp>
      <p:sp>
        <p:nvSpPr>
          <p:cNvPr id="158" name="TextBox 157"/>
          <p:cNvSpPr txBox="1"/>
          <p:nvPr/>
        </p:nvSpPr>
        <p:spPr>
          <a:xfrm>
            <a:off x="2134808" y="4532968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G5</a:t>
            </a:r>
            <a:endParaRPr lang="en-GB" sz="1200" dirty="0"/>
          </a:p>
        </p:txBody>
      </p:sp>
      <p:sp>
        <p:nvSpPr>
          <p:cNvPr id="159" name="TextBox 158"/>
          <p:cNvSpPr txBox="1"/>
          <p:nvPr/>
        </p:nvSpPr>
        <p:spPr>
          <a:xfrm>
            <a:off x="4511007" y="4532967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G6</a:t>
            </a:r>
            <a:endParaRPr lang="en-GB" sz="1200" dirty="0"/>
          </a:p>
        </p:txBody>
      </p:sp>
      <p:sp>
        <p:nvSpPr>
          <p:cNvPr id="160" name="TextBox 159"/>
          <p:cNvSpPr txBox="1"/>
          <p:nvPr/>
        </p:nvSpPr>
        <p:spPr>
          <a:xfrm>
            <a:off x="7132161" y="4532966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G7</a:t>
            </a:r>
            <a:endParaRPr lang="en-GB" sz="1200" dirty="0"/>
          </a:p>
        </p:txBody>
      </p:sp>
      <p:sp>
        <p:nvSpPr>
          <p:cNvPr id="161" name="TextBox 160"/>
          <p:cNvSpPr txBox="1"/>
          <p:nvPr/>
        </p:nvSpPr>
        <p:spPr>
          <a:xfrm>
            <a:off x="2134808" y="6438551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G8</a:t>
            </a:r>
            <a:endParaRPr lang="en-GB" sz="1200" dirty="0"/>
          </a:p>
        </p:txBody>
      </p:sp>
      <p:sp>
        <p:nvSpPr>
          <p:cNvPr id="162" name="TextBox 161"/>
          <p:cNvSpPr txBox="1"/>
          <p:nvPr/>
        </p:nvSpPr>
        <p:spPr>
          <a:xfrm>
            <a:off x="4629545" y="6438550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G9</a:t>
            </a:r>
            <a:endParaRPr lang="en-GB" sz="1200" dirty="0"/>
          </a:p>
        </p:txBody>
      </p:sp>
      <p:sp>
        <p:nvSpPr>
          <p:cNvPr id="163" name="TextBox 162"/>
          <p:cNvSpPr txBox="1"/>
          <p:nvPr/>
        </p:nvSpPr>
        <p:spPr>
          <a:xfrm>
            <a:off x="6638839" y="6440223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G10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872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3413" y="242596"/>
            <a:ext cx="2933432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Inconsistencies</a:t>
            </a:r>
            <a:endParaRPr lang="en-GB" sz="3200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276350"/>
            <a:ext cx="9077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4591050"/>
            <a:ext cx="41624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" name="TextBox 163"/>
          <p:cNvSpPr txBox="1"/>
          <p:nvPr/>
        </p:nvSpPr>
        <p:spPr>
          <a:xfrm>
            <a:off x="2100262" y="5972174"/>
            <a:ext cx="5770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43% of inconsistencies found through G1:G2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8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5" y="813708"/>
            <a:ext cx="2421164" cy="242116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9" y="3752296"/>
            <a:ext cx="2017637" cy="242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8394" y="1762680"/>
            <a:ext cx="2683748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sz="3200" dirty="0" err="1"/>
              <a:t>Jasmina</a:t>
            </a:r>
            <a:r>
              <a:rPr lang="en-GB" sz="3200" dirty="0"/>
              <a:t> </a:t>
            </a:r>
            <a:r>
              <a:rPr lang="en-GB" sz="3200" dirty="0" smtClean="0"/>
              <a:t>Omi</a:t>
            </a:r>
            <a:r>
              <a:rPr lang="nl-NL" sz="3200" dirty="0" smtClean="0"/>
              <a:t>ć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255737" y="4701268"/>
            <a:ext cx="3225948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NL" sz="3200" dirty="0"/>
              <a:t>Miroslav </a:t>
            </a:r>
            <a:r>
              <a:rPr lang="nl-NL" sz="3200" dirty="0" err="1" smtClean="0"/>
              <a:t>Živković</a:t>
            </a:r>
            <a:endParaRPr lang="en-GB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626" y="4676699"/>
            <a:ext cx="1335314" cy="59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37" y="1748166"/>
            <a:ext cx="1557892" cy="54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060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2646" y="242596"/>
            <a:ext cx="3874972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Real-world networks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008981" y="3290093"/>
            <a:ext cx="876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ABOVEnet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827410" y="3290093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AGIS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83455" y="3261518"/>
            <a:ext cx="696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ATMnet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669473" y="5795189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BIZnet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188901" y="5785665"/>
            <a:ext cx="923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BT_Europe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722659" y="578566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BBNplanet</a:t>
            </a:r>
            <a:endParaRPr lang="en-GB" sz="12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73" y="1499393"/>
            <a:ext cx="2555875" cy="1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57" y="1499393"/>
            <a:ext cx="1953725" cy="179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97" y="1499393"/>
            <a:ext cx="1690503" cy="177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3" y="3998146"/>
            <a:ext cx="2403187" cy="179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72" y="3998146"/>
            <a:ext cx="2962737" cy="179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55" y="3998146"/>
            <a:ext cx="1895016" cy="179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85905" y="6488668"/>
            <a:ext cx="3223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/>
              <a:t>http://www.topology-zoo.org/</a:t>
            </a:r>
          </a:p>
        </p:txBody>
      </p:sp>
    </p:spTree>
    <p:extLst>
      <p:ext uri="{BB962C8B-B14F-4D97-AF65-F5344CB8AC3E}">
        <p14:creationId xmlns:p14="http://schemas.microsoft.com/office/powerpoint/2010/main" val="4734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852488"/>
            <a:ext cx="81724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3768657"/>
            <a:ext cx="9127391" cy="256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0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7145" y="242596"/>
            <a:ext cx="2365968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Future work</a:t>
            </a:r>
            <a:endParaRPr lang="en-GB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47725" y="1665288"/>
            <a:ext cx="7772400" cy="1879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altLang="nl-NL" sz="2800" dirty="0" smtClean="0"/>
              <a:t>Implications for design</a:t>
            </a:r>
          </a:p>
          <a:p>
            <a:pPr fontAlgn="auto">
              <a:spcAft>
                <a:spcPts val="0"/>
              </a:spcAft>
            </a:pPr>
            <a:r>
              <a:rPr lang="en-GB" altLang="nl-NL" sz="2800" dirty="0" smtClean="0"/>
              <a:t>Consider more robustness metrics</a:t>
            </a:r>
          </a:p>
          <a:p>
            <a:pPr fontAlgn="auto">
              <a:spcAft>
                <a:spcPts val="0"/>
              </a:spcAft>
            </a:pPr>
            <a:r>
              <a:rPr lang="en-GB" altLang="nl-NL" sz="2800" dirty="0"/>
              <a:t>Linear combinations of metrics </a:t>
            </a:r>
            <a:endParaRPr lang="en-GB" altLang="nl-NL" sz="2800" dirty="0" smtClean="0"/>
          </a:p>
          <a:p>
            <a:pPr fontAlgn="auto">
              <a:spcAft>
                <a:spcPts val="0"/>
              </a:spcAft>
            </a:pPr>
            <a:r>
              <a:rPr lang="en-GB" altLang="nl-NL" sz="2800" dirty="0" smtClean="0"/>
              <a:t>Deal with graphs of different size</a:t>
            </a:r>
          </a:p>
          <a:p>
            <a:pPr fontAlgn="auto">
              <a:spcAft>
                <a:spcPts val="0"/>
              </a:spcAft>
            </a:pPr>
            <a:endParaRPr lang="en-GB" altLang="nl-NL" sz="28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1" y="4107827"/>
            <a:ext cx="7305675" cy="289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25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-1"/>
            <a:ext cx="6724650" cy="703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51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>
            <a:stCxn id="4" idx="6"/>
            <a:endCxn id="16" idx="2"/>
          </p:cNvCxnSpPr>
          <p:nvPr/>
        </p:nvCxnSpPr>
        <p:spPr bwMode="auto">
          <a:xfrm>
            <a:off x="3889830" y="3349657"/>
            <a:ext cx="1906042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Oval 3"/>
          <p:cNvSpPr/>
          <p:nvPr/>
        </p:nvSpPr>
        <p:spPr bwMode="auto">
          <a:xfrm>
            <a:off x="3210774" y="2998170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795872" y="2998170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997274" y="2098284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378744" y="1673847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320732" y="4111657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868302" y="2998170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027433" y="1568512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927988" y="4452743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6" name="Straight Arrow Connector 25"/>
          <p:cNvCxnSpPr>
            <a:stCxn id="4" idx="3"/>
            <a:endCxn id="20" idx="7"/>
          </p:cNvCxnSpPr>
          <p:nvPr/>
        </p:nvCxnSpPr>
        <p:spPr bwMode="auto">
          <a:xfrm flipH="1">
            <a:off x="2900343" y="3598196"/>
            <a:ext cx="409876" cy="61640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>
            <a:stCxn id="4" idx="7"/>
            <a:endCxn id="19" idx="3"/>
          </p:cNvCxnSpPr>
          <p:nvPr/>
        </p:nvCxnSpPr>
        <p:spPr bwMode="auto">
          <a:xfrm flipV="1">
            <a:off x="3790385" y="2273873"/>
            <a:ext cx="687804" cy="8272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>
            <a:stCxn id="19" idx="5"/>
            <a:endCxn id="16" idx="1"/>
          </p:cNvCxnSpPr>
          <p:nvPr/>
        </p:nvCxnSpPr>
        <p:spPr bwMode="auto">
          <a:xfrm>
            <a:off x="4958355" y="2273873"/>
            <a:ext cx="936962" cy="8272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28"/>
          <p:cNvCxnSpPr>
            <a:stCxn id="16" idx="7"/>
            <a:endCxn id="24" idx="3"/>
          </p:cNvCxnSpPr>
          <p:nvPr/>
        </p:nvCxnSpPr>
        <p:spPr bwMode="auto">
          <a:xfrm flipV="1">
            <a:off x="6375483" y="2168538"/>
            <a:ext cx="751395" cy="9325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>
            <a:stCxn id="16" idx="6"/>
            <a:endCxn id="23" idx="2"/>
          </p:cNvCxnSpPr>
          <p:nvPr/>
        </p:nvCxnSpPr>
        <p:spPr bwMode="auto">
          <a:xfrm>
            <a:off x="6474928" y="3349657"/>
            <a:ext cx="139337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>
            <a:stCxn id="18" idx="5"/>
            <a:endCxn id="4" idx="1"/>
          </p:cNvCxnSpPr>
          <p:nvPr/>
        </p:nvCxnSpPr>
        <p:spPr bwMode="auto">
          <a:xfrm>
            <a:off x="2576885" y="2698310"/>
            <a:ext cx="733334" cy="4028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/>
          <p:cNvCxnSpPr>
            <a:stCxn id="16" idx="5"/>
            <a:endCxn id="25" idx="1"/>
          </p:cNvCxnSpPr>
          <p:nvPr/>
        </p:nvCxnSpPr>
        <p:spPr bwMode="auto">
          <a:xfrm>
            <a:off x="6375483" y="3598196"/>
            <a:ext cx="651950" cy="95749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Arrow Connector 58"/>
          <p:cNvCxnSpPr>
            <a:stCxn id="25" idx="7"/>
            <a:endCxn id="23" idx="3"/>
          </p:cNvCxnSpPr>
          <p:nvPr/>
        </p:nvCxnSpPr>
        <p:spPr bwMode="auto">
          <a:xfrm flipV="1">
            <a:off x="7507599" y="3598196"/>
            <a:ext cx="460148" cy="95749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1470618" y="552512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91562" y="3554913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75450" y="1746797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916990" y="5036602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503323" y="4025469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796834" y="563883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446418" y="244569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8355560" y="5940458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8422430" y="1673847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743374" y="263197"/>
            <a:ext cx="679056" cy="702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1" name="Straight Arrow Connector 40"/>
          <p:cNvCxnSpPr>
            <a:stCxn id="37" idx="5"/>
            <a:endCxn id="19" idx="1"/>
          </p:cNvCxnSpPr>
          <p:nvPr/>
        </p:nvCxnSpPr>
        <p:spPr bwMode="auto">
          <a:xfrm>
            <a:off x="4026029" y="844595"/>
            <a:ext cx="452160" cy="932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Arrow Connector 41"/>
          <p:cNvCxnSpPr>
            <a:endCxn id="18" idx="2"/>
          </p:cNvCxnSpPr>
          <p:nvPr/>
        </p:nvCxnSpPr>
        <p:spPr bwMode="auto">
          <a:xfrm>
            <a:off x="1354506" y="2168538"/>
            <a:ext cx="642768" cy="2812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/>
          <p:cNvCxnSpPr>
            <a:stCxn id="22" idx="5"/>
            <a:endCxn id="20" idx="2"/>
          </p:cNvCxnSpPr>
          <p:nvPr/>
        </p:nvCxnSpPr>
        <p:spPr bwMode="auto">
          <a:xfrm>
            <a:off x="1371173" y="4154939"/>
            <a:ext cx="949559" cy="3082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Arrow Connector 43"/>
          <p:cNvCxnSpPr>
            <a:stCxn id="33" idx="7"/>
            <a:endCxn id="20" idx="3"/>
          </p:cNvCxnSpPr>
          <p:nvPr/>
        </p:nvCxnSpPr>
        <p:spPr bwMode="auto">
          <a:xfrm flipV="1">
            <a:off x="1496601" y="4711683"/>
            <a:ext cx="923576" cy="4278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Arrow Connector 45"/>
          <p:cNvCxnSpPr>
            <a:stCxn id="21" idx="5"/>
            <a:endCxn id="19" idx="2"/>
          </p:cNvCxnSpPr>
          <p:nvPr/>
        </p:nvCxnSpPr>
        <p:spPr bwMode="auto">
          <a:xfrm>
            <a:off x="2050229" y="1152538"/>
            <a:ext cx="2328515" cy="8727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48"/>
          <p:cNvCxnSpPr>
            <a:stCxn id="21" idx="6"/>
            <a:endCxn id="37" idx="2"/>
          </p:cNvCxnSpPr>
          <p:nvPr/>
        </p:nvCxnSpPr>
        <p:spPr bwMode="auto">
          <a:xfrm flipV="1">
            <a:off x="2149674" y="596056"/>
            <a:ext cx="1296744" cy="30794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Arrow Connector 51"/>
          <p:cNvCxnSpPr>
            <a:stCxn id="18" idx="7"/>
            <a:endCxn id="37" idx="3"/>
          </p:cNvCxnSpPr>
          <p:nvPr/>
        </p:nvCxnSpPr>
        <p:spPr bwMode="auto">
          <a:xfrm flipV="1">
            <a:off x="2576885" y="844595"/>
            <a:ext cx="968978" cy="13566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Arrow Connector 54"/>
          <p:cNvCxnSpPr>
            <a:stCxn id="39" idx="2"/>
            <a:endCxn id="24" idx="6"/>
          </p:cNvCxnSpPr>
          <p:nvPr/>
        </p:nvCxnSpPr>
        <p:spPr bwMode="auto">
          <a:xfrm flipH="1" flipV="1">
            <a:off x="7706489" y="1919999"/>
            <a:ext cx="715941" cy="105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/>
          <p:cNvCxnSpPr>
            <a:stCxn id="40" idx="3"/>
            <a:endCxn id="24" idx="7"/>
          </p:cNvCxnSpPr>
          <p:nvPr/>
        </p:nvCxnSpPr>
        <p:spPr bwMode="auto">
          <a:xfrm flipH="1">
            <a:off x="7607044" y="863223"/>
            <a:ext cx="235775" cy="8082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/>
          <p:cNvCxnSpPr>
            <a:stCxn id="36" idx="5"/>
            <a:endCxn id="24" idx="1"/>
          </p:cNvCxnSpPr>
          <p:nvPr/>
        </p:nvCxnSpPr>
        <p:spPr bwMode="auto">
          <a:xfrm>
            <a:off x="6376445" y="1163909"/>
            <a:ext cx="750433" cy="50755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Arrow Connector 63"/>
          <p:cNvCxnSpPr>
            <a:stCxn id="23" idx="0"/>
            <a:endCxn id="39" idx="3"/>
          </p:cNvCxnSpPr>
          <p:nvPr/>
        </p:nvCxnSpPr>
        <p:spPr bwMode="auto">
          <a:xfrm flipV="1">
            <a:off x="8207830" y="2273873"/>
            <a:ext cx="314045" cy="7242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Arrow Connector 66"/>
          <p:cNvCxnSpPr>
            <a:stCxn id="25" idx="5"/>
            <a:endCxn id="38" idx="1"/>
          </p:cNvCxnSpPr>
          <p:nvPr/>
        </p:nvCxnSpPr>
        <p:spPr bwMode="auto">
          <a:xfrm>
            <a:off x="7507599" y="5052769"/>
            <a:ext cx="947406" cy="9906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/>
          <p:cNvCxnSpPr>
            <a:stCxn id="25" idx="2"/>
            <a:endCxn id="35" idx="6"/>
          </p:cNvCxnSpPr>
          <p:nvPr/>
        </p:nvCxnSpPr>
        <p:spPr bwMode="auto">
          <a:xfrm flipH="1" flipV="1">
            <a:off x="5182379" y="4376956"/>
            <a:ext cx="1745609" cy="42727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Arrow Connector 72"/>
          <p:cNvCxnSpPr>
            <a:endCxn id="22" idx="2"/>
          </p:cNvCxnSpPr>
          <p:nvPr/>
        </p:nvCxnSpPr>
        <p:spPr bwMode="auto">
          <a:xfrm>
            <a:off x="-537029" y="3676680"/>
            <a:ext cx="1328591" cy="2297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Arrow Connector 73"/>
          <p:cNvCxnSpPr>
            <a:stCxn id="33" idx="3"/>
          </p:cNvCxnSpPr>
          <p:nvPr/>
        </p:nvCxnSpPr>
        <p:spPr bwMode="auto">
          <a:xfrm flipH="1">
            <a:off x="5577" y="5636628"/>
            <a:ext cx="1010858" cy="144634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Arrow Connector 81"/>
          <p:cNvCxnSpPr>
            <a:endCxn id="21" idx="1"/>
          </p:cNvCxnSpPr>
          <p:nvPr/>
        </p:nvCxnSpPr>
        <p:spPr bwMode="auto">
          <a:xfrm>
            <a:off x="347299" y="-229720"/>
            <a:ext cx="1222764" cy="8851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Arrow Connector 82"/>
          <p:cNvCxnSpPr>
            <a:endCxn id="32" idx="2"/>
          </p:cNvCxnSpPr>
          <p:nvPr/>
        </p:nvCxnSpPr>
        <p:spPr bwMode="auto">
          <a:xfrm>
            <a:off x="-664296" y="1690279"/>
            <a:ext cx="1339746" cy="4080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8355560" y="263197"/>
            <a:ext cx="1020669" cy="33285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Arrow Connector 86"/>
          <p:cNvCxnSpPr>
            <a:stCxn id="23" idx="5"/>
          </p:cNvCxnSpPr>
          <p:nvPr/>
        </p:nvCxnSpPr>
        <p:spPr bwMode="auto">
          <a:xfrm>
            <a:off x="8447913" y="3598196"/>
            <a:ext cx="1189573" cy="8545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Arrow Connector 94"/>
          <p:cNvCxnSpPr>
            <a:stCxn id="40" idx="1"/>
          </p:cNvCxnSpPr>
          <p:nvPr/>
        </p:nvCxnSpPr>
        <p:spPr bwMode="auto">
          <a:xfrm flipH="1" flipV="1">
            <a:off x="7507599" y="-229720"/>
            <a:ext cx="335220" cy="5958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596522" y="5520612"/>
            <a:ext cx="2243499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sz="3200" dirty="0" smtClean="0"/>
              <a:t>Robustness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46993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8" y="0"/>
            <a:ext cx="77931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5762172" y="2307772"/>
            <a:ext cx="1930400" cy="124822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4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" y="272410"/>
            <a:ext cx="9129487" cy="630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707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571" y="-19231"/>
            <a:ext cx="12302738" cy="68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941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9826" y="242596"/>
            <a:ext cx="6001579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sz="3200" dirty="0" smtClean="0"/>
              <a:t>Robustness is a grand challenge</a:t>
            </a:r>
            <a:endParaRPr lang="en-GB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378"/>
            <a:ext cx="3066525" cy="269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36" y="1165318"/>
            <a:ext cx="3786737" cy="211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6" y="3995966"/>
            <a:ext cx="3085191" cy="206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64" y="3995966"/>
            <a:ext cx="2939295" cy="22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57" y="3995966"/>
            <a:ext cx="3112207" cy="174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304800" y="5736325"/>
            <a:ext cx="9508499" cy="112167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57" y="1165318"/>
            <a:ext cx="3066525" cy="211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0" y="3281983"/>
            <a:ext cx="9508499" cy="58698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2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9826" y="242596"/>
            <a:ext cx="5680594" cy="107721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Quantify Robustness Through </a:t>
            </a:r>
          </a:p>
          <a:p>
            <a:pPr algn="ctr"/>
            <a:r>
              <a:rPr lang="en-GB" sz="3200" dirty="0" smtClean="0"/>
              <a:t>Spectral </a:t>
            </a:r>
            <a:r>
              <a:rPr lang="en-GB" sz="3200" dirty="0" smtClean="0"/>
              <a:t>Graph Metrics</a:t>
            </a:r>
            <a:endParaRPr lang="en-GB" sz="32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038225" y="1789112"/>
            <a:ext cx="7648575" cy="4476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Example: a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lgebraic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onnectivity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smallest eigenvalue of Laplacian matrix (</a:t>
            </a:r>
            <a:r>
              <a:rPr lang="en-GB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</a:t>
            </a:r>
            <a:r>
              <a:rPr lang="en-GB" sz="22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N-1</a:t>
            </a:r>
            <a:r>
              <a:rPr lang="en-GB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  <a:endParaRPr lang="en-GB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GB" dirty="0" smtClean="0"/>
          </a:p>
          <a:p>
            <a:pPr lvl="1" fontAlgn="auto">
              <a:spcAft>
                <a:spcPts val="0"/>
              </a:spcAft>
              <a:defRPr/>
            </a:pPr>
            <a:endParaRPr lang="en-GB" dirty="0" smtClean="0"/>
          </a:p>
          <a:p>
            <a:pPr marL="0" indent="0" fontAlgn="auto">
              <a:spcAft>
                <a:spcPts val="0"/>
              </a:spcAft>
              <a:buFont typeface="Times" pitchFamily="18" charset="0"/>
              <a:buNone/>
              <a:defRPr/>
            </a:pP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393801" y="3048341"/>
            <a:ext cx="3429000" cy="938212"/>
            <a:chOff x="136525" y="2662238"/>
            <a:chExt cx="3429000" cy="938212"/>
          </a:xfrm>
        </p:grpSpPr>
        <p:sp>
          <p:nvSpPr>
            <p:cNvPr id="41" name="Oval 23"/>
            <p:cNvSpPr>
              <a:spLocks noChangeArrowheads="1"/>
            </p:cNvSpPr>
            <p:nvPr/>
          </p:nvSpPr>
          <p:spPr bwMode="auto">
            <a:xfrm>
              <a:off x="987425" y="266382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822325" y="33178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43" name="Oval 25"/>
            <p:cNvSpPr>
              <a:spLocks noChangeArrowheads="1"/>
            </p:cNvSpPr>
            <p:nvPr/>
          </p:nvSpPr>
          <p:spPr bwMode="auto">
            <a:xfrm>
              <a:off x="1647825" y="28860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44" name="Oval 26"/>
            <p:cNvSpPr>
              <a:spLocks noChangeArrowheads="1"/>
            </p:cNvSpPr>
            <p:nvPr/>
          </p:nvSpPr>
          <p:spPr bwMode="auto">
            <a:xfrm>
              <a:off x="1501775" y="33686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cxnSp>
          <p:nvCxnSpPr>
            <p:cNvPr id="45" name="AutoShape 27"/>
            <p:cNvCxnSpPr>
              <a:cxnSpLocks noChangeShapeType="1"/>
              <a:stCxn id="41" idx="6"/>
              <a:endCxn id="43" idx="1"/>
            </p:cNvCxnSpPr>
            <p:nvPr/>
          </p:nvCxnSpPr>
          <p:spPr bwMode="auto">
            <a:xfrm>
              <a:off x="1196975" y="2778125"/>
              <a:ext cx="481013" cy="14128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28"/>
            <p:cNvCxnSpPr>
              <a:cxnSpLocks noChangeShapeType="1"/>
              <a:stCxn id="41" idx="3"/>
              <a:endCxn id="42" idx="0"/>
            </p:cNvCxnSpPr>
            <p:nvPr/>
          </p:nvCxnSpPr>
          <p:spPr bwMode="auto">
            <a:xfrm flipH="1">
              <a:off x="927100" y="2859088"/>
              <a:ext cx="90488" cy="45878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29"/>
            <p:cNvCxnSpPr>
              <a:cxnSpLocks noChangeShapeType="1"/>
              <a:stCxn id="42" idx="6"/>
              <a:endCxn id="44" idx="2"/>
            </p:cNvCxnSpPr>
            <p:nvPr/>
          </p:nvCxnSpPr>
          <p:spPr bwMode="auto">
            <a:xfrm>
              <a:off x="1031875" y="3432175"/>
              <a:ext cx="469900" cy="5080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30"/>
            <p:cNvCxnSpPr>
              <a:cxnSpLocks noChangeShapeType="1"/>
              <a:stCxn id="43" idx="4"/>
              <a:endCxn id="44" idx="7"/>
            </p:cNvCxnSpPr>
            <p:nvPr/>
          </p:nvCxnSpPr>
          <p:spPr bwMode="auto">
            <a:xfrm flipH="1">
              <a:off x="1681163" y="3114675"/>
              <a:ext cx="71438" cy="28733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Oval 31"/>
            <p:cNvSpPr>
              <a:spLocks noChangeArrowheads="1"/>
            </p:cNvSpPr>
            <p:nvPr/>
          </p:nvSpPr>
          <p:spPr bwMode="auto">
            <a:xfrm>
              <a:off x="2603500" y="2870200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638425" y="3371850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3321050" y="266382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52" name="Oval 34"/>
            <p:cNvSpPr>
              <a:spLocks noChangeArrowheads="1"/>
            </p:cNvSpPr>
            <p:nvPr/>
          </p:nvSpPr>
          <p:spPr bwMode="auto">
            <a:xfrm>
              <a:off x="3355975" y="33559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cxnSp>
          <p:nvCxnSpPr>
            <p:cNvPr id="53" name="AutoShape 35"/>
            <p:cNvCxnSpPr>
              <a:cxnSpLocks noChangeShapeType="1"/>
              <a:stCxn id="49" idx="7"/>
              <a:endCxn id="51" idx="2"/>
            </p:cNvCxnSpPr>
            <p:nvPr/>
          </p:nvCxnSpPr>
          <p:spPr bwMode="auto">
            <a:xfrm flipV="1">
              <a:off x="2782888" y="2778125"/>
              <a:ext cx="538163" cy="125413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AutoShape 36"/>
            <p:cNvCxnSpPr>
              <a:cxnSpLocks noChangeShapeType="1"/>
              <a:stCxn id="49" idx="4"/>
              <a:endCxn id="50" idx="0"/>
            </p:cNvCxnSpPr>
            <p:nvPr/>
          </p:nvCxnSpPr>
          <p:spPr bwMode="auto">
            <a:xfrm>
              <a:off x="2708275" y="3098800"/>
              <a:ext cx="34925" cy="27305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AutoShape 37"/>
            <p:cNvCxnSpPr>
              <a:cxnSpLocks noChangeShapeType="1"/>
              <a:stCxn id="50" idx="6"/>
              <a:endCxn id="52" idx="2"/>
            </p:cNvCxnSpPr>
            <p:nvPr/>
          </p:nvCxnSpPr>
          <p:spPr bwMode="auto">
            <a:xfrm flipV="1">
              <a:off x="2847975" y="3470275"/>
              <a:ext cx="508000" cy="1587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AutoShape 38"/>
            <p:cNvCxnSpPr>
              <a:cxnSpLocks noChangeShapeType="1"/>
              <a:stCxn id="51" idx="4"/>
              <a:endCxn id="52" idx="0"/>
            </p:cNvCxnSpPr>
            <p:nvPr/>
          </p:nvCxnSpPr>
          <p:spPr bwMode="auto">
            <a:xfrm>
              <a:off x="3425825" y="2892425"/>
              <a:ext cx="34925" cy="46355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" name="Text Box 59"/>
            <p:cNvSpPr txBox="1">
              <a:spLocks noChangeArrowheads="1"/>
            </p:cNvSpPr>
            <p:nvPr/>
          </p:nvSpPr>
          <p:spPr bwMode="auto">
            <a:xfrm>
              <a:off x="136525" y="2662238"/>
              <a:ext cx="4984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l-NL" i="1"/>
                <a:t>G</a:t>
              </a:r>
              <a:r>
                <a:rPr lang="en-US" altLang="nl-NL" i="1" baseline="-25000"/>
                <a:t>1</a:t>
              </a:r>
              <a:endParaRPr lang="en-US" altLang="nl-NL" i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86090" y="4385806"/>
            <a:ext cx="3444875" cy="963612"/>
            <a:chOff x="152400" y="4211638"/>
            <a:chExt cx="3444875" cy="963612"/>
          </a:xfrm>
        </p:grpSpPr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1019175" y="423862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26" name="Oval 7"/>
            <p:cNvSpPr>
              <a:spLocks noChangeArrowheads="1"/>
            </p:cNvSpPr>
            <p:nvPr/>
          </p:nvSpPr>
          <p:spPr bwMode="auto">
            <a:xfrm>
              <a:off x="854075" y="48926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27" name="Oval 8"/>
            <p:cNvSpPr>
              <a:spLocks noChangeArrowheads="1"/>
            </p:cNvSpPr>
            <p:nvPr/>
          </p:nvSpPr>
          <p:spPr bwMode="auto">
            <a:xfrm>
              <a:off x="1679575" y="44608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28" name="Oval 9"/>
            <p:cNvSpPr>
              <a:spLocks noChangeArrowheads="1"/>
            </p:cNvSpPr>
            <p:nvPr/>
          </p:nvSpPr>
          <p:spPr bwMode="auto">
            <a:xfrm>
              <a:off x="1533525" y="49434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cxnSp>
          <p:nvCxnSpPr>
            <p:cNvPr id="29" name="AutoShape 10"/>
            <p:cNvCxnSpPr>
              <a:cxnSpLocks noChangeShapeType="1"/>
              <a:stCxn id="25" idx="6"/>
              <a:endCxn id="27" idx="1"/>
            </p:cNvCxnSpPr>
            <p:nvPr/>
          </p:nvCxnSpPr>
          <p:spPr bwMode="auto">
            <a:xfrm>
              <a:off x="1228725" y="4352925"/>
              <a:ext cx="481013" cy="14128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AutoShape 11"/>
            <p:cNvCxnSpPr>
              <a:cxnSpLocks noChangeShapeType="1"/>
              <a:stCxn id="25" idx="3"/>
              <a:endCxn id="26" idx="0"/>
            </p:cNvCxnSpPr>
            <p:nvPr/>
          </p:nvCxnSpPr>
          <p:spPr bwMode="auto">
            <a:xfrm flipH="1">
              <a:off x="958850" y="4433888"/>
              <a:ext cx="90488" cy="458787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12"/>
            <p:cNvCxnSpPr>
              <a:cxnSpLocks noChangeShapeType="1"/>
              <a:stCxn id="26" idx="6"/>
              <a:endCxn id="28" idx="2"/>
            </p:cNvCxnSpPr>
            <p:nvPr/>
          </p:nvCxnSpPr>
          <p:spPr bwMode="auto">
            <a:xfrm>
              <a:off x="1063625" y="5006975"/>
              <a:ext cx="469900" cy="5080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13"/>
            <p:cNvCxnSpPr>
              <a:cxnSpLocks noChangeShapeType="1"/>
              <a:stCxn id="27" idx="4"/>
              <a:endCxn id="28" idx="7"/>
            </p:cNvCxnSpPr>
            <p:nvPr/>
          </p:nvCxnSpPr>
          <p:spPr bwMode="auto">
            <a:xfrm flipH="1">
              <a:off x="1712913" y="4689475"/>
              <a:ext cx="71437" cy="28733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Oval 14"/>
            <p:cNvSpPr>
              <a:spLocks noChangeArrowheads="1"/>
            </p:cNvSpPr>
            <p:nvPr/>
          </p:nvSpPr>
          <p:spPr bwMode="auto">
            <a:xfrm>
              <a:off x="2635250" y="4445000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34" name="Oval 15"/>
            <p:cNvSpPr>
              <a:spLocks noChangeArrowheads="1"/>
            </p:cNvSpPr>
            <p:nvPr/>
          </p:nvSpPr>
          <p:spPr bwMode="auto">
            <a:xfrm>
              <a:off x="2670175" y="4946650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35" name="Oval 16"/>
            <p:cNvSpPr>
              <a:spLocks noChangeArrowheads="1"/>
            </p:cNvSpPr>
            <p:nvPr/>
          </p:nvSpPr>
          <p:spPr bwMode="auto">
            <a:xfrm>
              <a:off x="3352800" y="423862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3387725" y="49307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cxnSp>
          <p:nvCxnSpPr>
            <p:cNvPr id="37" name="AutoShape 18"/>
            <p:cNvCxnSpPr>
              <a:cxnSpLocks noChangeShapeType="1"/>
              <a:stCxn id="33" idx="7"/>
              <a:endCxn id="35" idx="2"/>
            </p:cNvCxnSpPr>
            <p:nvPr/>
          </p:nvCxnSpPr>
          <p:spPr bwMode="auto">
            <a:xfrm flipV="1">
              <a:off x="2814638" y="4352925"/>
              <a:ext cx="538162" cy="125413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19"/>
            <p:cNvCxnSpPr>
              <a:cxnSpLocks noChangeShapeType="1"/>
              <a:stCxn id="33" idx="4"/>
              <a:endCxn id="34" idx="0"/>
            </p:cNvCxnSpPr>
            <p:nvPr/>
          </p:nvCxnSpPr>
          <p:spPr bwMode="auto">
            <a:xfrm>
              <a:off x="2740025" y="4673600"/>
              <a:ext cx="34925" cy="27305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20"/>
            <p:cNvCxnSpPr>
              <a:cxnSpLocks noChangeShapeType="1"/>
              <a:stCxn id="34" idx="6"/>
              <a:endCxn id="36" idx="2"/>
            </p:cNvCxnSpPr>
            <p:nvPr/>
          </p:nvCxnSpPr>
          <p:spPr bwMode="auto">
            <a:xfrm flipV="1">
              <a:off x="2879725" y="5045075"/>
              <a:ext cx="508000" cy="1587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21"/>
            <p:cNvCxnSpPr>
              <a:cxnSpLocks noChangeShapeType="1"/>
              <a:stCxn id="35" idx="4"/>
              <a:endCxn id="36" idx="0"/>
            </p:cNvCxnSpPr>
            <p:nvPr/>
          </p:nvCxnSpPr>
          <p:spPr bwMode="auto">
            <a:xfrm>
              <a:off x="3457575" y="4467225"/>
              <a:ext cx="34925" cy="46355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AutoShape 56"/>
            <p:cNvCxnSpPr>
              <a:cxnSpLocks noChangeShapeType="1"/>
              <a:stCxn id="27" idx="6"/>
              <a:endCxn id="33" idx="2"/>
            </p:cNvCxnSpPr>
            <p:nvPr/>
          </p:nvCxnSpPr>
          <p:spPr bwMode="auto">
            <a:xfrm flipV="1">
              <a:off x="1889125" y="4559300"/>
              <a:ext cx="746125" cy="1587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8" name="Text Box 60"/>
            <p:cNvSpPr txBox="1">
              <a:spLocks noChangeArrowheads="1"/>
            </p:cNvSpPr>
            <p:nvPr/>
          </p:nvSpPr>
          <p:spPr bwMode="auto">
            <a:xfrm>
              <a:off x="152400" y="4211638"/>
              <a:ext cx="4984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l-NL" i="1"/>
                <a:t>G</a:t>
              </a:r>
              <a:r>
                <a:rPr lang="en-US" altLang="nl-NL" i="1" baseline="-25000"/>
                <a:t>2</a:t>
              </a:r>
              <a:endParaRPr lang="en-US" altLang="nl-NL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01057" y="5802537"/>
            <a:ext cx="3444875" cy="936625"/>
            <a:chOff x="123825" y="5686425"/>
            <a:chExt cx="3444875" cy="936625"/>
          </a:xfrm>
        </p:grpSpPr>
        <p:sp>
          <p:nvSpPr>
            <p:cNvPr id="58" name="Oval 40"/>
            <p:cNvSpPr>
              <a:spLocks noChangeArrowheads="1"/>
            </p:cNvSpPr>
            <p:nvPr/>
          </p:nvSpPr>
          <p:spPr bwMode="auto">
            <a:xfrm>
              <a:off x="990600" y="568642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59" name="Oval 41"/>
            <p:cNvSpPr>
              <a:spLocks noChangeArrowheads="1"/>
            </p:cNvSpPr>
            <p:nvPr/>
          </p:nvSpPr>
          <p:spPr bwMode="auto">
            <a:xfrm>
              <a:off x="825500" y="63404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60" name="Oval 42"/>
            <p:cNvSpPr>
              <a:spLocks noChangeArrowheads="1"/>
            </p:cNvSpPr>
            <p:nvPr/>
          </p:nvSpPr>
          <p:spPr bwMode="auto">
            <a:xfrm>
              <a:off x="1651000" y="59086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61" name="Oval 43"/>
            <p:cNvSpPr>
              <a:spLocks noChangeArrowheads="1"/>
            </p:cNvSpPr>
            <p:nvPr/>
          </p:nvSpPr>
          <p:spPr bwMode="auto">
            <a:xfrm>
              <a:off x="1504950" y="63912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cxnSp>
          <p:nvCxnSpPr>
            <p:cNvPr id="62" name="AutoShape 44"/>
            <p:cNvCxnSpPr>
              <a:cxnSpLocks noChangeShapeType="1"/>
              <a:stCxn id="58" idx="6"/>
              <a:endCxn id="60" idx="1"/>
            </p:cNvCxnSpPr>
            <p:nvPr/>
          </p:nvCxnSpPr>
          <p:spPr bwMode="auto">
            <a:xfrm>
              <a:off x="1200150" y="5800725"/>
              <a:ext cx="481013" cy="14128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AutoShape 45"/>
            <p:cNvCxnSpPr>
              <a:cxnSpLocks noChangeShapeType="1"/>
              <a:stCxn id="58" idx="3"/>
              <a:endCxn id="59" idx="0"/>
            </p:cNvCxnSpPr>
            <p:nvPr/>
          </p:nvCxnSpPr>
          <p:spPr bwMode="auto">
            <a:xfrm flipH="1">
              <a:off x="930275" y="5881688"/>
              <a:ext cx="90488" cy="45878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AutoShape 46"/>
            <p:cNvCxnSpPr>
              <a:cxnSpLocks noChangeShapeType="1"/>
              <a:stCxn id="59" idx="6"/>
              <a:endCxn id="61" idx="2"/>
            </p:cNvCxnSpPr>
            <p:nvPr/>
          </p:nvCxnSpPr>
          <p:spPr bwMode="auto">
            <a:xfrm>
              <a:off x="1035050" y="6454775"/>
              <a:ext cx="469900" cy="5080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AutoShape 47"/>
            <p:cNvCxnSpPr>
              <a:cxnSpLocks noChangeShapeType="1"/>
              <a:stCxn id="60" idx="4"/>
              <a:endCxn id="61" idx="7"/>
            </p:cNvCxnSpPr>
            <p:nvPr/>
          </p:nvCxnSpPr>
          <p:spPr bwMode="auto">
            <a:xfrm flipH="1">
              <a:off x="1684338" y="6137275"/>
              <a:ext cx="71438" cy="287338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Oval 48"/>
            <p:cNvSpPr>
              <a:spLocks noChangeArrowheads="1"/>
            </p:cNvSpPr>
            <p:nvPr/>
          </p:nvSpPr>
          <p:spPr bwMode="auto">
            <a:xfrm>
              <a:off x="2606675" y="5892800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67" name="Oval 49"/>
            <p:cNvSpPr>
              <a:spLocks noChangeArrowheads="1"/>
            </p:cNvSpPr>
            <p:nvPr/>
          </p:nvSpPr>
          <p:spPr bwMode="auto">
            <a:xfrm>
              <a:off x="2641600" y="6394450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68" name="Oval 50"/>
            <p:cNvSpPr>
              <a:spLocks noChangeArrowheads="1"/>
            </p:cNvSpPr>
            <p:nvPr/>
          </p:nvSpPr>
          <p:spPr bwMode="auto">
            <a:xfrm>
              <a:off x="3324225" y="568642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sp>
          <p:nvSpPr>
            <p:cNvPr id="69" name="Oval 51"/>
            <p:cNvSpPr>
              <a:spLocks noChangeArrowheads="1"/>
            </p:cNvSpPr>
            <p:nvPr/>
          </p:nvSpPr>
          <p:spPr bwMode="auto">
            <a:xfrm>
              <a:off x="3359150" y="6378575"/>
              <a:ext cx="209550" cy="228600"/>
            </a:xfrm>
            <a:prstGeom prst="ellipse">
              <a:avLst/>
            </a:prstGeom>
            <a:solidFill>
              <a:srgbClr val="FF010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nl-NL"/>
            </a:p>
          </p:txBody>
        </p:sp>
        <p:cxnSp>
          <p:nvCxnSpPr>
            <p:cNvPr id="70" name="AutoShape 52"/>
            <p:cNvCxnSpPr>
              <a:cxnSpLocks noChangeShapeType="1"/>
              <a:stCxn id="66" idx="7"/>
              <a:endCxn id="68" idx="2"/>
            </p:cNvCxnSpPr>
            <p:nvPr/>
          </p:nvCxnSpPr>
          <p:spPr bwMode="auto">
            <a:xfrm flipV="1">
              <a:off x="2786063" y="5800725"/>
              <a:ext cx="538163" cy="125413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AutoShape 53"/>
            <p:cNvCxnSpPr>
              <a:cxnSpLocks noChangeShapeType="1"/>
              <a:stCxn id="66" idx="4"/>
              <a:endCxn id="67" idx="0"/>
            </p:cNvCxnSpPr>
            <p:nvPr/>
          </p:nvCxnSpPr>
          <p:spPr bwMode="auto">
            <a:xfrm>
              <a:off x="2711450" y="6121400"/>
              <a:ext cx="34925" cy="27305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AutoShape 54"/>
            <p:cNvCxnSpPr>
              <a:cxnSpLocks noChangeShapeType="1"/>
              <a:stCxn id="67" idx="6"/>
              <a:endCxn id="69" idx="2"/>
            </p:cNvCxnSpPr>
            <p:nvPr/>
          </p:nvCxnSpPr>
          <p:spPr bwMode="auto">
            <a:xfrm flipV="1">
              <a:off x="2851150" y="6492875"/>
              <a:ext cx="508000" cy="1587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AutoShape 55"/>
            <p:cNvCxnSpPr>
              <a:cxnSpLocks noChangeShapeType="1"/>
              <a:stCxn id="68" idx="4"/>
              <a:endCxn id="69" idx="0"/>
            </p:cNvCxnSpPr>
            <p:nvPr/>
          </p:nvCxnSpPr>
          <p:spPr bwMode="auto">
            <a:xfrm>
              <a:off x="3429000" y="5915025"/>
              <a:ext cx="34925" cy="463550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AutoShape 57"/>
            <p:cNvCxnSpPr>
              <a:cxnSpLocks noChangeShapeType="1"/>
              <a:stCxn id="60" idx="6"/>
              <a:endCxn id="66" idx="2"/>
            </p:cNvCxnSpPr>
            <p:nvPr/>
          </p:nvCxnSpPr>
          <p:spPr bwMode="auto">
            <a:xfrm flipV="1">
              <a:off x="1860550" y="6007100"/>
              <a:ext cx="746125" cy="1587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AutoShape 58"/>
            <p:cNvCxnSpPr>
              <a:cxnSpLocks noChangeShapeType="1"/>
              <a:stCxn id="61" idx="6"/>
              <a:endCxn id="67" idx="2"/>
            </p:cNvCxnSpPr>
            <p:nvPr/>
          </p:nvCxnSpPr>
          <p:spPr bwMode="auto">
            <a:xfrm>
              <a:off x="1714500" y="6505575"/>
              <a:ext cx="927100" cy="317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9" name="Text Box 61"/>
            <p:cNvSpPr txBox="1">
              <a:spLocks noChangeArrowheads="1"/>
            </p:cNvSpPr>
            <p:nvPr/>
          </p:nvSpPr>
          <p:spPr bwMode="auto">
            <a:xfrm>
              <a:off x="123825" y="5703888"/>
              <a:ext cx="4984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l-NL" i="1"/>
                <a:t>G</a:t>
              </a:r>
              <a:r>
                <a:rPr lang="en-US" altLang="nl-NL" i="1" baseline="-25000"/>
                <a:t>3</a:t>
              </a:r>
              <a:endParaRPr lang="en-US" altLang="nl-NL" i="1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47660" y="327947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ym typeface="Symbol"/>
              </a:rPr>
              <a:t></a:t>
            </a:r>
            <a:r>
              <a:rPr lang="en-GB" sz="2400" baseline="-25000" dirty="0" smtClean="0">
                <a:sym typeface="Symbol"/>
              </a:rPr>
              <a:t>N-1</a:t>
            </a:r>
            <a:r>
              <a:rPr lang="en-GB" sz="2400" dirty="0" smtClean="0">
                <a:sym typeface="Symbol"/>
              </a:rPr>
              <a:t>(G</a:t>
            </a:r>
            <a:r>
              <a:rPr lang="en-GB" sz="2400" baseline="-25000" dirty="0" smtClean="0">
                <a:sym typeface="Symbol"/>
              </a:rPr>
              <a:t>1</a:t>
            </a:r>
            <a:r>
              <a:rPr lang="en-GB" sz="2400" dirty="0" smtClean="0">
                <a:sym typeface="Symbol"/>
              </a:rPr>
              <a:t>) = 0</a:t>
            </a:r>
            <a:endParaRPr lang="en-GB" sz="2400" dirty="0"/>
          </a:p>
        </p:txBody>
      </p:sp>
      <p:sp>
        <p:nvSpPr>
          <p:cNvPr id="81" name="TextBox 80"/>
          <p:cNvSpPr txBox="1"/>
          <p:nvPr/>
        </p:nvSpPr>
        <p:spPr>
          <a:xfrm>
            <a:off x="5626941" y="4664071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ym typeface="Symbol"/>
              </a:rPr>
              <a:t></a:t>
            </a:r>
            <a:r>
              <a:rPr lang="en-GB" sz="2400" baseline="-25000" dirty="0" smtClean="0">
                <a:sym typeface="Symbol"/>
              </a:rPr>
              <a:t>N-1</a:t>
            </a:r>
            <a:r>
              <a:rPr lang="en-GB" sz="2400" dirty="0" smtClean="0">
                <a:sym typeface="Symbol"/>
              </a:rPr>
              <a:t>(G</a:t>
            </a:r>
            <a:r>
              <a:rPr lang="en-GB" sz="2400" baseline="-25000" dirty="0" smtClean="0">
                <a:sym typeface="Symbol"/>
              </a:rPr>
              <a:t>1</a:t>
            </a:r>
            <a:r>
              <a:rPr lang="en-GB" sz="2400" dirty="0" smtClean="0">
                <a:sym typeface="Symbol"/>
              </a:rPr>
              <a:t>) = 0.29</a:t>
            </a:r>
            <a:endParaRPr lang="en-GB" sz="2400" dirty="0"/>
          </a:p>
        </p:txBody>
      </p:sp>
      <p:sp>
        <p:nvSpPr>
          <p:cNvPr id="82" name="TextBox 81"/>
          <p:cNvSpPr txBox="1"/>
          <p:nvPr/>
        </p:nvSpPr>
        <p:spPr>
          <a:xfrm>
            <a:off x="5626941" y="6033022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ym typeface="Symbol"/>
              </a:rPr>
              <a:t></a:t>
            </a:r>
            <a:r>
              <a:rPr lang="en-GB" sz="2400" baseline="-25000" dirty="0" smtClean="0">
                <a:sym typeface="Symbol"/>
              </a:rPr>
              <a:t>N-1</a:t>
            </a:r>
            <a:r>
              <a:rPr lang="en-GB" sz="2400" dirty="0" smtClean="0">
                <a:sym typeface="Symbol"/>
              </a:rPr>
              <a:t>(G</a:t>
            </a:r>
            <a:r>
              <a:rPr lang="en-GB" sz="2400" baseline="-25000" dirty="0" smtClean="0">
                <a:sym typeface="Symbol"/>
              </a:rPr>
              <a:t>1</a:t>
            </a:r>
            <a:r>
              <a:rPr lang="en-GB" sz="2400" dirty="0" smtClean="0">
                <a:sym typeface="Symbol"/>
              </a:rPr>
              <a:t>) = 0.59</a:t>
            </a:r>
            <a:endParaRPr lang="en-GB" sz="2400" dirty="0"/>
          </a:p>
        </p:txBody>
      </p:sp>
      <p:sp>
        <p:nvSpPr>
          <p:cNvPr id="83" name="Down Arrow 82"/>
          <p:cNvSpPr/>
          <p:nvPr/>
        </p:nvSpPr>
        <p:spPr bwMode="auto">
          <a:xfrm>
            <a:off x="8389257" y="3386478"/>
            <a:ext cx="297543" cy="307010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77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  <p:bldP spid="81" grpId="0"/>
      <p:bldP spid="82" grpId="0"/>
      <p:bldP spid="8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VERSION" val="14.0"/>
  <p:tag name="SAVECSVWITHSESSION" val="False"/>
  <p:tag name="ANSWERNOWTEXT" val="Answer Now"/>
  <p:tag name="RESPTABLESTYLE" val="-1"/>
  <p:tag name="ALLOWDUPLICATES" val="False"/>
  <p:tag name="AUTOADVANCE" val="False"/>
  <p:tag name="STDCHART" val="1"/>
  <p:tag name="SKIPREMAININGRACESLIDES" val="True"/>
  <p:tag name="BUBBLENAMEVISIBLE" val="True"/>
  <p:tag name="DEFAULTNUMTEAMS" val="5"/>
  <p:tag name="CUSTOMCELLBACKCOLOR2" val="-13395457"/>
  <p:tag name="DISPLAYNAME" val="True"/>
  <p:tag name="GRIDROTATIONINTERVAL" val="2"/>
  <p:tag name="GRIDFONTSIZE" val="12"/>
  <p:tag name="RESETCHARTS" val="True"/>
  <p:tag name="ALLOWUSERFEEDBACK" val="True"/>
  <p:tag name="REALTIMEBACKUPPATH" val="(None)"/>
  <p:tag name="ADVANCEDSETTINGSVIEW" val="False"/>
  <p:tag name="FIBDISPLAYKEYWORDS" val="True"/>
  <p:tag name="PRRESPONSE4" val="7"/>
  <p:tag name="PRRESPONSE8" val="3"/>
  <p:tag name="ALWAYSOPENPOLL" val="False"/>
  <p:tag name="SHOWBARVISIBLE" val="True"/>
  <p:tag name="BULLETTYPE" val="3"/>
  <p:tag name="RESPCOUNTERFORMAT" val="0"/>
  <p:tag name="BACKUPSESSIONS" val="True"/>
  <p:tag name="ROTATIONINTERVAL" val="2"/>
  <p:tag name="RACEANIMATIONSPEED" val="3"/>
  <p:tag name="BUBBLESIZEVISIBLE" val="True"/>
  <p:tag name="CUSTOMCELLFORECOLOR" val="-16777216"/>
  <p:tag name="USESCHEMECOLORS" val="True"/>
  <p:tag name="AUTOSIZEGRID" val="True"/>
  <p:tag name="CHARTCOLORS" val="0"/>
  <p:tag name="INCLUDEPPT" val="True"/>
  <p:tag name="ZEROBASED" val="False"/>
  <p:tag name="FIBNUMRESULTS" val="5"/>
  <p:tag name="PRRESPONSE3" val="8"/>
  <p:tag name="PRRESPONSE9" val="2"/>
  <p:tag name="TASKPANEKEY" val="ba3d5a22-ce28-4484-b333-7dda842579d2"/>
  <p:tag name="CSVFORMAT" val="0"/>
  <p:tag name="COUNTDOWNSECONDS" val="10"/>
  <p:tag name="CHARTVALUEFORMAT" val="0"/>
  <p:tag name="RACERSMAXDISPLAYED" val="0"/>
  <p:tag name="BUBBLEVALUEFORMAT" val="0.0"/>
  <p:tag name="CUSTOMCELLBACKCOLOR3" val="-268652"/>
  <p:tag name="GRIDOPACITY" val="90"/>
  <p:tag name="CHARTLABELS" val="0"/>
  <p:tag name="INCORRECTPOINTVALUE" val="0"/>
  <p:tag name="FIBDISPLAYRESULTS" val="True"/>
  <p:tag name="PRRESPONSE5" val="6"/>
  <p:tag name="SHOWFLASHWARNING" val="True"/>
  <p:tag name="USESECONDARYMONITOR" val="True"/>
  <p:tag name="INPUTSOURCE" val="1"/>
  <p:tag name="AUTOUPDATEALIASES" val="True"/>
  <p:tag name="MAXRESPONDERS" val="5"/>
  <p:tag name="CUSTOMCELLBACKCOLOR4" val="-8355712"/>
  <p:tag name="GRIDPOSITION" val="1"/>
  <p:tag name="CORRECTPOINTVALUE" val="100"/>
  <p:tag name="FIBINCLUDEOTHER" val="True"/>
  <p:tag name="PRRESPONSE7" val="4"/>
  <p:tag name="NUMRESPONSES" val="1"/>
  <p:tag name="PARTICIPANTSINLEADERBOARD" val="5"/>
  <p:tag name="CUSTOMCELLBACKCOLOR1" val="-657956"/>
  <p:tag name="POLLINGCYCLE" val="2"/>
  <p:tag name="AUTOADJUSTPARTRANGE" val="True"/>
  <p:tag name="PRRESPONSE6" val="5"/>
  <p:tag name="ANSWERNOWSTYLE" val="-1"/>
  <p:tag name="REVIEWONLY" val="False"/>
  <p:tag name="CUSTOMGRIDBACKCOLOR" val="-2830136"/>
  <p:tag name="INCLUDENONRESPONDERS" val="False"/>
  <p:tag name="PRRESPONSE1" val="10"/>
  <p:tag name="TPVERSION" val="2008"/>
  <p:tag name="RACEENDPOINTS" val="0"/>
  <p:tag name="DISPLAYDEVICEID" val="True"/>
  <p:tag name="CHARTSCALE" val="True"/>
  <p:tag name="COUNTDOWNSTYLE" val="-1"/>
  <p:tag name="BUBBLEGROUPING" val="3"/>
  <p:tag name="REALTIMEBACKUP" val="False"/>
  <p:tag name="RESPCOUNTERSTYLE" val="-1"/>
  <p:tag name="GRIDSIZE" val="{Width=800, Height=600}"/>
  <p:tag name="INCLUDESESSION" val="True"/>
  <p:tag name="MULTIRESPDIVISOR" val="1"/>
  <p:tag name="TEAMSINLEADERBOARD" val="5"/>
  <p:tag name="BACKUPMAINTENANCE" val="7"/>
  <p:tag name="DISPLAYDEVICENUMBER" val="True"/>
  <p:tag name="PRRESPONSE10" val="1"/>
  <p:tag name="PRRESPONSE2" val="9"/>
  <p:tag name="DELIMITERS" val="3.1"/>
  <p:tag name="TPFULLVERSION" val="4.3.2.1178"/>
  <p:tag name="EXPANDSHOWBAR" val="True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Default Design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17800</TotalTime>
  <Words>272</Words>
  <Application>Microsoft Office PowerPoint</Application>
  <PresentationFormat>On-screen Show (4:3)</PresentationFormat>
  <Paragraphs>76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Netwerkgebruiker SBS</dc:creator>
  <cp:lastModifiedBy>Robert Kooij</cp:lastModifiedBy>
  <cp:revision>724</cp:revision>
  <cp:lastPrinted>2016-03-11T03:30:07Z</cp:lastPrinted>
  <dcterms:created xsi:type="dcterms:W3CDTF">2011-02-28T13:25:29Z</dcterms:created>
  <dcterms:modified xsi:type="dcterms:W3CDTF">2016-05-19T17:58:46Z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Date">
    <vt:lpwstr>20-3-2016 17:45:46</vt:lpwstr>
  </property>
</Properties>
</file>